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906000" cy="6858000" type="A4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869" y="8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fr-FR" sz="2000" b="0" strike="noStrike" spc="-1">
                <a:latin typeface="Calibri"/>
              </a:rPr>
              <a:t>Cliquez pour modifier le format des notes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fr-FR" sz="1400" b="0" strike="noStrike" spc="-1">
                <a:latin typeface="Calibri"/>
              </a:rPr>
              <a:t>&lt;en-tête&gt;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fr-FR" sz="1400" b="0" strike="noStrike" spc="-1">
                <a:latin typeface="Calibri"/>
              </a:defRPr>
            </a:lvl1pPr>
          </a:lstStyle>
          <a:p>
            <a:pPr algn="r">
              <a:buNone/>
            </a:pPr>
            <a:r>
              <a:rPr lang="fr-FR" sz="1400" b="0" strike="noStrike" spc="-1">
                <a:latin typeface="Calibri"/>
              </a:rPr>
              <a:t>&lt;date/heure&gt;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fr-FR" sz="1400" b="0" strike="noStrike" spc="-1">
                <a:latin typeface="Calibri"/>
              </a:defRPr>
            </a:lvl1pPr>
          </a:lstStyle>
          <a:p>
            <a:r>
              <a:rPr lang="fr-FR" sz="1400" b="0" strike="noStrike" spc="-1">
                <a:latin typeface="Calibri"/>
              </a:rPr>
              <a:t>&lt;pied de page&gt;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fr-FR" sz="1400" b="0" strike="noStrike" spc="-1">
                <a:latin typeface="Calibri"/>
              </a:defRPr>
            </a:lvl1pPr>
          </a:lstStyle>
          <a:p>
            <a:pPr algn="r">
              <a:buNone/>
            </a:pPr>
            <a:fld id="{78D203E0-8D80-4481-93A9-A0975858D4C7}" type="slidenum">
              <a:rPr lang="fr-FR" sz="1400" b="0" strike="noStrike" spc="-1">
                <a:latin typeface="Calibri"/>
              </a:rPr>
              <a:t>‹N°›</a:t>
            </a:fld>
            <a:endParaRPr lang="fr-FR" sz="1400" b="0" strike="noStrike" spc="-1"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ln w="0">
            <a:noFill/>
          </a:ln>
        </p:spPr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679320" y="4716360"/>
            <a:ext cx="5438520" cy="44668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endParaRPr lang="fr-FR" sz="2000" b="0" strike="noStrike" spc="-1">
              <a:latin typeface="Calibri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sldNum" idx="8"/>
          </p:nvPr>
        </p:nvSpPr>
        <p:spPr>
          <a:xfrm>
            <a:off x="3849840" y="94298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algn="r">
              <a:lnSpc>
                <a:spcPct val="100000"/>
              </a:lnSpc>
              <a:buNone/>
              <a:defRPr lang="fr-FR" sz="12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5EEF9A6-8DAD-492E-8522-27FCCDEE4E07}" type="slidenum">
              <a:rPr lang="fr-FR" sz="1200" b="0" strike="noStrike" spc="-1">
                <a:solidFill>
                  <a:srgbClr val="000000"/>
                </a:solidFill>
                <a:latin typeface="Arial"/>
              </a:rPr>
              <a:t>2</a:t>
            </a:fld>
            <a:endParaRPr lang="fr-FR" sz="1200" b="0" strike="noStrike" spc="-1"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DE1FBEB-BD35-42D9-987C-153E6ED8EEEE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95360" y="274680"/>
            <a:ext cx="89150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95360" y="1600200"/>
            <a:ext cx="89150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95360" y="3964320"/>
            <a:ext cx="89150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4E0A4A5-5F12-4469-ACDE-F42B78491183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95360" y="274680"/>
            <a:ext cx="89150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95360" y="1600200"/>
            <a:ext cx="4350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063400" y="1600200"/>
            <a:ext cx="4350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95360" y="3964320"/>
            <a:ext cx="4350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63400" y="3964320"/>
            <a:ext cx="4350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2ADA2B6-CE28-41EE-9F00-AC55EBB8B895}" type="slidenum">
              <a:t>‹N°›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95360" y="274680"/>
            <a:ext cx="89150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95360" y="1600200"/>
            <a:ext cx="28702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09640" y="1600200"/>
            <a:ext cx="28702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523560" y="1600200"/>
            <a:ext cx="28702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95360" y="3964320"/>
            <a:ext cx="28702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09640" y="3964320"/>
            <a:ext cx="28702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523560" y="3964320"/>
            <a:ext cx="28702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DEE4C87-7484-4B6C-AEA4-1245A90AACA0}" type="slidenum">
              <a:t>‹N°›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95360" y="274680"/>
            <a:ext cx="89150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95360" y="1600200"/>
            <a:ext cx="89150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3899776-D7B7-4DF8-A996-C0D4BD734445}" type="slidenum">
              <a:t>‹N°›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95360" y="274680"/>
            <a:ext cx="89150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95360" y="1600200"/>
            <a:ext cx="89150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B52181B-DE8B-4DCC-8BE7-806114B5D7D3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95360" y="274680"/>
            <a:ext cx="89150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95360" y="1600200"/>
            <a:ext cx="4350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063400" y="1600200"/>
            <a:ext cx="4350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0B43262-1971-4972-93CC-B88562821E18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95360" y="274680"/>
            <a:ext cx="89150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7DA5A0A-46E3-4542-840B-A91C529564F2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95360" y="274680"/>
            <a:ext cx="891504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4FD4BE2-04E0-4076-9B93-D50A357CD787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95360" y="274680"/>
            <a:ext cx="89150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95360" y="1600200"/>
            <a:ext cx="4350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063400" y="1600200"/>
            <a:ext cx="4350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95360" y="3964320"/>
            <a:ext cx="4350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DF7C0D6-CECA-42AF-960C-9BE2927DAE26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95360" y="274680"/>
            <a:ext cx="89150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95360" y="1600200"/>
            <a:ext cx="4350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063400" y="1600200"/>
            <a:ext cx="4350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063400" y="3964320"/>
            <a:ext cx="4350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51E2443-33FD-44EB-B907-6134B41278AE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95360" y="274680"/>
            <a:ext cx="89150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95360" y="1600200"/>
            <a:ext cx="4350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063400" y="1600200"/>
            <a:ext cx="4350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95360" y="3964320"/>
            <a:ext cx="89150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E53B448-F41D-4835-A4CF-3C4A41231DE9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95360" y="274680"/>
            <a:ext cx="8915040" cy="1142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4400" b="0" strike="noStrike" spc="-1">
                <a:solidFill>
                  <a:srgbClr val="000000"/>
                </a:solidFill>
                <a:latin typeface="Calibri"/>
              </a:rPr>
              <a:t>Modifiez le style du titre</a:t>
            </a: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95360" y="1600200"/>
            <a:ext cx="891504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Modifiez les styles du texte du masque</a:t>
            </a:r>
          </a:p>
          <a:p>
            <a:pPr marL="743040" lvl="1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</a:p>
          <a:p>
            <a:pPr marL="1143000" lvl="2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</a:p>
          <a:p>
            <a:pPr marL="1600200" lvl="3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</a:p>
          <a:p>
            <a:pPr marL="2057400" lvl="4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495360" y="6356520"/>
            <a:ext cx="23112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fr-F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fr-FR" sz="1200" b="0" strike="noStrike" spc="-1">
                <a:solidFill>
                  <a:srgbClr val="8B8B8B"/>
                </a:solidFill>
                <a:latin typeface="Calibri"/>
              </a:rPr>
              <a:t>&lt;date/heure&gt;</a:t>
            </a:r>
            <a:endParaRPr lang="fr-FR" sz="1200" b="0" strike="noStrike" spc="-1"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384720" y="6356520"/>
            <a:ext cx="31366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fr-FR" sz="1400" b="0" strike="noStrike" spc="-1">
                <a:latin typeface="Calibri"/>
              </a:defRPr>
            </a:lvl1pPr>
          </a:lstStyle>
          <a:p>
            <a:pPr algn="ctr">
              <a:buNone/>
            </a:pPr>
            <a:r>
              <a:rPr lang="fr-FR" sz="1400" b="0" strike="noStrike" spc="-1">
                <a:latin typeface="Calibri"/>
              </a:rPr>
              <a:t>&lt;pied de page&gt;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099200" y="6356520"/>
            <a:ext cx="23112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fr-F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9E51332-44B0-4FDF-B7AA-6E0D1CA8555C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onnecteur droit 99"/>
          <p:cNvSpPr/>
          <p:nvPr/>
        </p:nvSpPr>
        <p:spPr>
          <a:xfrm>
            <a:off x="6874560" y="2286360"/>
            <a:ext cx="360" cy="256680"/>
          </a:xfrm>
          <a:prstGeom prst="line">
            <a:avLst/>
          </a:prstGeom>
          <a:ln>
            <a:solidFill>
              <a:srgbClr val="000000">
                <a:lumMod val="50000"/>
                <a:lumOff val="50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onnecteur droit 72"/>
          <p:cNvSpPr/>
          <p:nvPr/>
        </p:nvSpPr>
        <p:spPr>
          <a:xfrm>
            <a:off x="2783880" y="2286360"/>
            <a:ext cx="360" cy="653040"/>
          </a:xfrm>
          <a:prstGeom prst="line">
            <a:avLst/>
          </a:prstGeom>
          <a:ln>
            <a:solidFill>
              <a:srgbClr val="000000">
                <a:lumMod val="50000"/>
                <a:lumOff val="50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onnecteur droit 69"/>
          <p:cNvSpPr/>
          <p:nvPr/>
        </p:nvSpPr>
        <p:spPr>
          <a:xfrm>
            <a:off x="7936920" y="2276640"/>
            <a:ext cx="360" cy="3240360"/>
          </a:xfrm>
          <a:prstGeom prst="line">
            <a:avLst/>
          </a:prstGeom>
          <a:ln>
            <a:solidFill>
              <a:srgbClr val="000000">
                <a:lumMod val="50000"/>
                <a:lumOff val="50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onnecteur droit 70"/>
          <p:cNvSpPr/>
          <p:nvPr/>
        </p:nvSpPr>
        <p:spPr>
          <a:xfrm>
            <a:off x="1758960" y="2286360"/>
            <a:ext cx="360" cy="3230640"/>
          </a:xfrm>
          <a:prstGeom prst="line">
            <a:avLst/>
          </a:prstGeom>
          <a:ln>
            <a:solidFill>
              <a:srgbClr val="000000">
                <a:lumMod val="50000"/>
                <a:lumOff val="50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onnecteur droit 58"/>
          <p:cNvSpPr/>
          <p:nvPr/>
        </p:nvSpPr>
        <p:spPr>
          <a:xfrm>
            <a:off x="4952880" y="1412640"/>
            <a:ext cx="360" cy="1276200"/>
          </a:xfrm>
          <a:prstGeom prst="line">
            <a:avLst/>
          </a:prstGeom>
          <a:ln>
            <a:solidFill>
              <a:srgbClr val="000000">
                <a:lumMod val="50000"/>
                <a:lumOff val="50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ZoneTexte 31"/>
          <p:cNvSpPr/>
          <p:nvPr/>
        </p:nvSpPr>
        <p:spPr>
          <a:xfrm>
            <a:off x="272520" y="230400"/>
            <a:ext cx="3528000" cy="241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000" b="1" strike="noStrike" spc="-1">
                <a:solidFill>
                  <a:srgbClr val="1F497D"/>
                </a:solidFill>
                <a:latin typeface="Arial"/>
              </a:rPr>
              <a:t>Organigramme UMR Heudiasyc 7253</a:t>
            </a:r>
            <a:endParaRPr lang="fr-FR" sz="1000" b="0" strike="noStrike" spc="-1">
              <a:latin typeface="Calibri"/>
            </a:endParaRPr>
          </a:p>
        </p:txBody>
      </p:sp>
      <p:sp>
        <p:nvSpPr>
          <p:cNvPr id="53" name="Connecteur droit 35"/>
          <p:cNvSpPr/>
          <p:nvPr/>
        </p:nvSpPr>
        <p:spPr>
          <a:xfrm>
            <a:off x="344160" y="548640"/>
            <a:ext cx="9145080" cy="360"/>
          </a:xfrm>
          <a:prstGeom prst="line">
            <a:avLst/>
          </a:prstGeom>
          <a:ln>
            <a:solidFill>
              <a:srgbClr val="1F497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Rectangle 25"/>
          <p:cNvSpPr/>
          <p:nvPr/>
        </p:nvSpPr>
        <p:spPr>
          <a:xfrm>
            <a:off x="488520" y="1268640"/>
            <a:ext cx="1472400" cy="3596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050" b="0" strike="noStrike" spc="-1">
                <a:solidFill>
                  <a:schemeClr val="lt1"/>
                </a:solidFill>
                <a:latin typeface="Calibri"/>
              </a:rPr>
              <a:t>Conseil de laboratoire</a:t>
            </a:r>
            <a:endParaRPr lang="fr-FR" sz="1050" b="0" strike="noStrike" spc="-1">
              <a:latin typeface="Calibri"/>
            </a:endParaRPr>
          </a:p>
        </p:txBody>
      </p:sp>
      <p:sp>
        <p:nvSpPr>
          <p:cNvPr id="55" name="Rectangle 26"/>
          <p:cNvSpPr/>
          <p:nvPr/>
        </p:nvSpPr>
        <p:spPr>
          <a:xfrm>
            <a:off x="488520" y="836640"/>
            <a:ext cx="1472400" cy="3452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050" b="0" strike="noStrike" spc="-1">
                <a:solidFill>
                  <a:schemeClr val="lt1"/>
                </a:solidFill>
                <a:latin typeface="Calibri"/>
              </a:rPr>
              <a:t>Comité de direction</a:t>
            </a:r>
            <a:endParaRPr lang="fr-FR" sz="1050" b="0" strike="noStrike" spc="-1">
              <a:latin typeface="Calibri"/>
            </a:endParaRPr>
          </a:p>
        </p:txBody>
      </p:sp>
      <p:sp>
        <p:nvSpPr>
          <p:cNvPr id="56" name="Rectangle 2"/>
          <p:cNvSpPr/>
          <p:nvPr/>
        </p:nvSpPr>
        <p:spPr>
          <a:xfrm>
            <a:off x="4257000" y="980640"/>
            <a:ext cx="1367640" cy="572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600" b="1" strike="noStrike" spc="-1">
                <a:solidFill>
                  <a:schemeClr val="lt1"/>
                </a:solidFill>
                <a:latin typeface="Calibri"/>
              </a:rPr>
              <a:t>Direction</a:t>
            </a:r>
            <a:endParaRPr lang="fr-FR" sz="1600" b="0" strike="noStrike" spc="-1">
              <a:latin typeface="Calibri"/>
            </a:endParaRPr>
          </a:p>
        </p:txBody>
      </p:sp>
      <p:sp>
        <p:nvSpPr>
          <p:cNvPr id="57" name="Rectangle 4"/>
          <p:cNvSpPr/>
          <p:nvPr/>
        </p:nvSpPr>
        <p:spPr>
          <a:xfrm>
            <a:off x="2055600" y="2493000"/>
            <a:ext cx="1439640" cy="1583640"/>
          </a:xfrm>
          <a:prstGeom prst="rect">
            <a:avLst/>
          </a:prstGeom>
          <a:solidFill>
            <a:srgbClr val="1E4A82"/>
          </a:solidFill>
          <a:ln>
            <a:solidFill>
              <a:srgbClr val="1F497D">
                <a:lumMod val="5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2000" b="1" strike="noStrike" spc="-1">
                <a:solidFill>
                  <a:schemeClr val="lt1"/>
                </a:solidFill>
                <a:latin typeface="Calibri"/>
              </a:rPr>
              <a:t>Équipe</a:t>
            </a:r>
            <a:br>
              <a:rPr sz="2000"/>
            </a:br>
            <a:r>
              <a:rPr lang="fr-FR" sz="2000" b="1" strike="noStrike" spc="-1">
                <a:solidFill>
                  <a:schemeClr val="lt1"/>
                </a:solidFill>
                <a:latin typeface="Calibri"/>
              </a:rPr>
              <a:t>SCOP</a:t>
            </a:r>
            <a:br>
              <a:rPr sz="2400"/>
            </a:br>
            <a:r>
              <a:rPr lang="fr-FR" sz="1200" b="1" strike="noStrike" spc="-1">
                <a:solidFill>
                  <a:schemeClr val="lt1"/>
                </a:solidFill>
                <a:latin typeface="Calibri"/>
              </a:rPr>
              <a:t>S</a:t>
            </a:r>
            <a:r>
              <a:rPr lang="fr-FR" sz="1200" b="0" strike="noStrike" spc="-1">
                <a:solidFill>
                  <a:schemeClr val="lt1"/>
                </a:solidFill>
                <a:latin typeface="Calibri"/>
              </a:rPr>
              <a:t>ûreté </a:t>
            </a:r>
            <a:r>
              <a:rPr lang="fr-FR" sz="1200" b="1" strike="noStrike" spc="-1">
                <a:solidFill>
                  <a:schemeClr val="lt1"/>
                </a:solidFill>
                <a:latin typeface="Calibri"/>
              </a:rPr>
              <a:t>C</a:t>
            </a:r>
            <a:r>
              <a:rPr lang="fr-FR" sz="1200" b="0" strike="noStrike" spc="-1">
                <a:solidFill>
                  <a:schemeClr val="lt1"/>
                </a:solidFill>
                <a:latin typeface="Calibri"/>
              </a:rPr>
              <a:t>ommunication </a:t>
            </a:r>
            <a:br>
              <a:rPr sz="1200"/>
            </a:br>
            <a:r>
              <a:rPr lang="fr-FR" sz="1200" b="0" strike="noStrike" spc="-1">
                <a:solidFill>
                  <a:schemeClr val="lt1"/>
                </a:solidFill>
                <a:latin typeface="Calibri"/>
              </a:rPr>
              <a:t>&amp; </a:t>
            </a:r>
            <a:r>
              <a:rPr lang="fr-FR" sz="1200" b="1" strike="noStrike" spc="-1">
                <a:solidFill>
                  <a:schemeClr val="lt1"/>
                </a:solidFill>
                <a:latin typeface="Calibri"/>
              </a:rPr>
              <a:t>Op</a:t>
            </a:r>
            <a:r>
              <a:rPr lang="fr-FR" sz="1200" b="0" strike="noStrike" spc="-1">
                <a:solidFill>
                  <a:schemeClr val="lt1"/>
                </a:solidFill>
                <a:latin typeface="Calibri"/>
              </a:rPr>
              <a:t>timisation</a:t>
            </a:r>
            <a:endParaRPr lang="fr-FR" sz="1200" b="0" strike="noStrike" spc="-1">
              <a:latin typeface="Calibri"/>
            </a:endParaRPr>
          </a:p>
        </p:txBody>
      </p:sp>
      <p:sp>
        <p:nvSpPr>
          <p:cNvPr id="58" name="Rectangle 18"/>
          <p:cNvSpPr/>
          <p:nvPr/>
        </p:nvSpPr>
        <p:spPr>
          <a:xfrm>
            <a:off x="4094640" y="2493000"/>
            <a:ext cx="1439640" cy="1583640"/>
          </a:xfrm>
          <a:prstGeom prst="rect">
            <a:avLst/>
          </a:prstGeom>
          <a:solidFill>
            <a:srgbClr val="884985"/>
          </a:solidFill>
          <a:ln>
            <a:solidFill>
              <a:srgbClr val="8064A2">
                <a:lumMod val="5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2000" b="1" strike="noStrike" spc="-1">
                <a:solidFill>
                  <a:schemeClr val="lt1"/>
                </a:solidFill>
                <a:latin typeface="Calibri"/>
              </a:rPr>
              <a:t>Équipe </a:t>
            </a:r>
            <a:br>
              <a:rPr sz="2000"/>
            </a:br>
            <a:r>
              <a:rPr lang="fr-FR" sz="2000" b="1" strike="noStrike" spc="-1">
                <a:solidFill>
                  <a:schemeClr val="lt1"/>
                </a:solidFill>
                <a:latin typeface="Calibri"/>
              </a:rPr>
              <a:t>CID</a:t>
            </a:r>
            <a:endParaRPr lang="fr-FR" sz="2000" b="0" strike="noStrike" spc="-1">
              <a:latin typeface="Calibri"/>
            </a:endParaRPr>
          </a:p>
          <a:p>
            <a:pPr algn="ctr">
              <a:lnSpc>
                <a:spcPct val="100000"/>
              </a:lnSpc>
              <a:buNone/>
            </a:pPr>
            <a:r>
              <a:rPr lang="fr-FR" sz="1200" b="1" strike="noStrike" spc="-1">
                <a:solidFill>
                  <a:schemeClr val="lt1"/>
                </a:solidFill>
                <a:latin typeface="Calibri"/>
              </a:rPr>
              <a:t>C</a:t>
            </a:r>
            <a:r>
              <a:rPr lang="fr-FR" sz="1200" b="0" strike="noStrike" spc="-1">
                <a:solidFill>
                  <a:schemeClr val="lt1"/>
                </a:solidFill>
                <a:latin typeface="Calibri"/>
              </a:rPr>
              <a:t>onnaissances </a:t>
            </a:r>
            <a:r>
              <a:rPr lang="fr-FR" sz="1200" b="1" strike="noStrike" spc="-1">
                <a:solidFill>
                  <a:schemeClr val="lt1"/>
                </a:solidFill>
                <a:latin typeface="Calibri"/>
              </a:rPr>
              <a:t>I</a:t>
            </a:r>
            <a:r>
              <a:rPr lang="fr-FR" sz="1200" b="0" strike="noStrike" spc="-1">
                <a:solidFill>
                  <a:schemeClr val="lt1"/>
                </a:solidFill>
                <a:latin typeface="Calibri"/>
              </a:rPr>
              <a:t>ncertitudes </a:t>
            </a:r>
            <a:br>
              <a:rPr sz="1200"/>
            </a:br>
            <a:r>
              <a:rPr lang="fr-FR" sz="1200" b="0" strike="noStrike" spc="-1">
                <a:solidFill>
                  <a:schemeClr val="lt1"/>
                </a:solidFill>
                <a:latin typeface="Calibri"/>
              </a:rPr>
              <a:t>&amp; </a:t>
            </a:r>
            <a:r>
              <a:rPr lang="fr-FR" sz="1200" b="1" strike="noStrike" spc="-1">
                <a:solidFill>
                  <a:schemeClr val="lt1"/>
                </a:solidFill>
                <a:latin typeface="Calibri"/>
              </a:rPr>
              <a:t>D</a:t>
            </a:r>
            <a:r>
              <a:rPr lang="fr-FR" sz="1200" b="0" strike="noStrike" spc="-1">
                <a:solidFill>
                  <a:schemeClr val="lt1"/>
                </a:solidFill>
                <a:latin typeface="Calibri"/>
              </a:rPr>
              <a:t>onnées </a:t>
            </a:r>
            <a:endParaRPr lang="fr-FR" sz="1200" b="0" strike="noStrike" spc="-1">
              <a:latin typeface="Calibri"/>
            </a:endParaRPr>
          </a:p>
        </p:txBody>
      </p:sp>
      <p:sp>
        <p:nvSpPr>
          <p:cNvPr id="59" name="Rectangle 19"/>
          <p:cNvSpPr/>
          <p:nvPr/>
        </p:nvSpPr>
        <p:spPr>
          <a:xfrm>
            <a:off x="6162480" y="2516760"/>
            <a:ext cx="1439640" cy="1583640"/>
          </a:xfrm>
          <a:prstGeom prst="rect">
            <a:avLst/>
          </a:prstGeom>
          <a:solidFill>
            <a:srgbClr val="E26B32"/>
          </a:solidFill>
          <a:ln>
            <a:solidFill>
              <a:srgbClr val="F79646">
                <a:lumMod val="5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2000" b="1" strike="noStrike" spc="-1">
                <a:solidFill>
                  <a:schemeClr val="lt1"/>
                </a:solidFill>
                <a:latin typeface="Calibri"/>
              </a:rPr>
              <a:t>Équipe </a:t>
            </a:r>
            <a:br>
              <a:rPr sz="2000"/>
            </a:br>
            <a:r>
              <a:rPr lang="fr-FR" sz="2000" b="1" strike="noStrike" spc="-1">
                <a:solidFill>
                  <a:schemeClr val="lt1"/>
                </a:solidFill>
                <a:latin typeface="Calibri"/>
              </a:rPr>
              <a:t>SyRI</a:t>
            </a:r>
            <a:endParaRPr lang="fr-FR" sz="2000" b="0" strike="noStrike" spc="-1">
              <a:latin typeface="Calibri"/>
            </a:endParaRPr>
          </a:p>
          <a:p>
            <a:pPr algn="ctr">
              <a:lnSpc>
                <a:spcPct val="100000"/>
              </a:lnSpc>
              <a:buNone/>
            </a:pPr>
            <a:r>
              <a:rPr lang="fr-FR" sz="1200" b="1" strike="noStrike" spc="-1">
                <a:solidFill>
                  <a:schemeClr val="lt1"/>
                </a:solidFill>
                <a:latin typeface="Calibri"/>
              </a:rPr>
              <a:t>Sy</a:t>
            </a:r>
            <a:r>
              <a:rPr lang="fr-FR" sz="1200" b="0" strike="noStrike" spc="-1">
                <a:solidFill>
                  <a:schemeClr val="lt1"/>
                </a:solidFill>
                <a:latin typeface="Calibri"/>
              </a:rPr>
              <a:t>stèmes </a:t>
            </a:r>
            <a:r>
              <a:rPr lang="fr-FR" sz="1200" b="1" strike="noStrike" spc="-1">
                <a:solidFill>
                  <a:schemeClr val="lt1"/>
                </a:solidFill>
                <a:latin typeface="Calibri"/>
              </a:rPr>
              <a:t>R</a:t>
            </a:r>
            <a:r>
              <a:rPr lang="fr-FR" sz="1200" b="0" strike="noStrike" spc="-1">
                <a:solidFill>
                  <a:schemeClr val="lt1"/>
                </a:solidFill>
                <a:latin typeface="Calibri"/>
              </a:rPr>
              <a:t>obotiques en </a:t>
            </a:r>
            <a:r>
              <a:rPr lang="fr-FR" sz="1200" b="1" strike="noStrike" spc="-1">
                <a:solidFill>
                  <a:schemeClr val="lt1"/>
                </a:solidFill>
                <a:latin typeface="Calibri"/>
              </a:rPr>
              <a:t>I</a:t>
            </a:r>
            <a:r>
              <a:rPr lang="fr-FR" sz="1200" b="0" strike="noStrike" spc="-1">
                <a:solidFill>
                  <a:schemeClr val="lt1"/>
                </a:solidFill>
                <a:latin typeface="Calibri"/>
              </a:rPr>
              <a:t>nteraction</a:t>
            </a:r>
            <a:endParaRPr lang="fr-FR" sz="1200" b="0" strike="noStrike" spc="-1">
              <a:latin typeface="Calibri"/>
            </a:endParaRPr>
          </a:p>
        </p:txBody>
      </p:sp>
      <p:sp>
        <p:nvSpPr>
          <p:cNvPr id="60" name="Rectangle 52"/>
          <p:cNvSpPr/>
          <p:nvPr/>
        </p:nvSpPr>
        <p:spPr>
          <a:xfrm>
            <a:off x="4736880" y="1454040"/>
            <a:ext cx="1719000" cy="282960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</a:schemeClr>
          </a:solidFill>
          <a:ln w="19050">
            <a:solidFill>
              <a:srgbClr val="000000">
                <a:lumMod val="65000"/>
                <a:lumOff val="35000"/>
              </a:srgb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61" name="Rectangle 53"/>
          <p:cNvSpPr/>
          <p:nvPr/>
        </p:nvSpPr>
        <p:spPr>
          <a:xfrm>
            <a:off x="4409280" y="1491120"/>
            <a:ext cx="2055600" cy="219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7640" tIns="4320" rIns="17640" bIns="4320" numCol="1" spcCol="1440" anchor="ctr">
            <a:noAutofit/>
          </a:bodyPr>
          <a:lstStyle/>
          <a:p>
            <a:pPr algn="r">
              <a:lnSpc>
                <a:spcPct val="90000"/>
              </a:lnSpc>
              <a:spcAft>
                <a:spcPts val="349"/>
              </a:spcAft>
              <a:buNone/>
            </a:pPr>
            <a:r>
              <a:rPr lang="fr-FR" sz="1000" b="1" strike="noStrike" spc="-1">
                <a:solidFill>
                  <a:schemeClr val="dk1"/>
                </a:solidFill>
                <a:latin typeface="Calibri"/>
              </a:rPr>
              <a:t>Directeur : P. Bonnifait</a:t>
            </a:r>
            <a:br>
              <a:rPr sz="1000"/>
            </a:br>
            <a:r>
              <a:rPr lang="fr-FR" sz="1000" b="0" strike="noStrike" spc="-1">
                <a:solidFill>
                  <a:schemeClr val="dk1"/>
                </a:solidFill>
                <a:latin typeface="Calibri"/>
              </a:rPr>
              <a:t>Directeur adjoint : Y. Grandvalet</a:t>
            </a:r>
            <a:endParaRPr lang="fr-FR" sz="1000" b="0" strike="noStrike" spc="-1">
              <a:latin typeface="Calibri"/>
            </a:endParaRPr>
          </a:p>
        </p:txBody>
      </p:sp>
      <p:sp>
        <p:nvSpPr>
          <p:cNvPr id="62" name="Rectangle 44"/>
          <p:cNvSpPr/>
          <p:nvPr/>
        </p:nvSpPr>
        <p:spPr>
          <a:xfrm>
            <a:off x="5920560" y="3960360"/>
            <a:ext cx="1919880" cy="280440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</a:schemeClr>
          </a:solidFill>
          <a:ln w="19050">
            <a:solidFill>
              <a:srgbClr val="F79646">
                <a:lumMod val="50000"/>
              </a:srgb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63" name="Rectangle 63"/>
          <p:cNvSpPr/>
          <p:nvPr/>
        </p:nvSpPr>
        <p:spPr>
          <a:xfrm>
            <a:off x="4008240" y="3949200"/>
            <a:ext cx="1620360" cy="280440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</a:schemeClr>
          </a:solidFill>
          <a:ln w="19050">
            <a:solidFill>
              <a:srgbClr val="8064A2">
                <a:lumMod val="50000"/>
              </a:srgb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64" name="Rectangle 67"/>
          <p:cNvSpPr/>
          <p:nvPr/>
        </p:nvSpPr>
        <p:spPr>
          <a:xfrm>
            <a:off x="1854360" y="3949200"/>
            <a:ext cx="1823040" cy="280440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</a:schemeClr>
          </a:solidFill>
          <a:ln w="19050">
            <a:solidFill>
              <a:srgbClr val="1F497D">
                <a:lumMod val="50000"/>
              </a:srgb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65" name="Rectangle 48"/>
          <p:cNvSpPr/>
          <p:nvPr/>
        </p:nvSpPr>
        <p:spPr>
          <a:xfrm>
            <a:off x="1725840" y="3955680"/>
            <a:ext cx="1928520" cy="280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7640" tIns="4320" rIns="17640" bIns="4320" numCol="1" spcCol="1440" anchor="ctr">
            <a:noAutofit/>
          </a:bodyPr>
          <a:lstStyle/>
          <a:p>
            <a:pPr algn="r">
              <a:lnSpc>
                <a:spcPct val="90000"/>
              </a:lnSpc>
              <a:spcAft>
                <a:spcPts val="315"/>
              </a:spcAft>
              <a:buNone/>
            </a:pPr>
            <a:r>
              <a:rPr lang="fr-FR" sz="900" b="1" strike="noStrike" spc="-1">
                <a:solidFill>
                  <a:srgbClr val="000000"/>
                </a:solidFill>
                <a:latin typeface="Calibri"/>
              </a:rPr>
              <a:t>Responsable : D. Nace</a:t>
            </a:r>
            <a:br>
              <a:rPr sz="900"/>
            </a:br>
            <a:r>
              <a:rPr lang="fr-FR" sz="900" b="0" strike="noStrike" spc="-1">
                <a:solidFill>
                  <a:srgbClr val="000000"/>
                </a:solidFill>
                <a:latin typeface="Calibri"/>
              </a:rPr>
              <a:t>Responsable adjoint : W. Schön</a:t>
            </a:r>
            <a:endParaRPr lang="fr-FR" sz="900" b="0" strike="noStrike" spc="-1">
              <a:latin typeface="Calibri"/>
            </a:endParaRPr>
          </a:p>
        </p:txBody>
      </p:sp>
      <p:sp>
        <p:nvSpPr>
          <p:cNvPr id="66" name="Rectangle 49"/>
          <p:cNvSpPr/>
          <p:nvPr/>
        </p:nvSpPr>
        <p:spPr>
          <a:xfrm>
            <a:off x="3879000" y="3955680"/>
            <a:ext cx="1717920" cy="27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7640" tIns="4320" rIns="17640" bIns="4320" numCol="1" spcCol="1440" anchor="ctr">
            <a:noAutofit/>
          </a:bodyPr>
          <a:lstStyle/>
          <a:p>
            <a:pPr algn="r">
              <a:lnSpc>
                <a:spcPct val="90000"/>
              </a:lnSpc>
              <a:spcAft>
                <a:spcPts val="315"/>
              </a:spcAft>
              <a:buNone/>
            </a:pPr>
            <a:r>
              <a:rPr lang="fr-FR" sz="900" b="1" strike="noStrike" spc="-1" dirty="0">
                <a:solidFill>
                  <a:srgbClr val="000000"/>
                </a:solidFill>
                <a:latin typeface="Calibri"/>
              </a:rPr>
              <a:t>Responsable : S. Destercke</a:t>
            </a:r>
            <a:br>
              <a:rPr sz="900" dirty="0"/>
            </a:br>
            <a:r>
              <a:rPr lang="fr-FR" sz="900" b="0" strike="noStrike" spc="-1" dirty="0">
                <a:solidFill>
                  <a:srgbClr val="000000"/>
                </a:solidFill>
                <a:latin typeface="Calibri"/>
              </a:rPr>
              <a:t>Responsable adjoint : B. Quost</a:t>
            </a:r>
            <a:endParaRPr lang="fr-FR" sz="900" b="0" strike="noStrike" spc="-1" dirty="0">
              <a:latin typeface="Calibri"/>
            </a:endParaRPr>
          </a:p>
        </p:txBody>
      </p:sp>
      <p:sp>
        <p:nvSpPr>
          <p:cNvPr id="67" name="Rectangle 46"/>
          <p:cNvSpPr/>
          <p:nvPr/>
        </p:nvSpPr>
        <p:spPr>
          <a:xfrm>
            <a:off x="5920560" y="3970800"/>
            <a:ext cx="1900440" cy="26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7640" tIns="4320" rIns="17640" bIns="4320" numCol="1" spcCol="1440" anchor="ctr">
            <a:noAutofit/>
          </a:bodyPr>
          <a:lstStyle/>
          <a:p>
            <a:pPr algn="r">
              <a:lnSpc>
                <a:spcPct val="90000"/>
              </a:lnSpc>
              <a:spcAft>
                <a:spcPts val="315"/>
              </a:spcAft>
              <a:buNone/>
            </a:pPr>
            <a:r>
              <a:rPr lang="fr-FR" sz="900" b="1" strike="noStrike" spc="-1">
                <a:solidFill>
                  <a:srgbClr val="000000"/>
                </a:solidFill>
                <a:latin typeface="Calibri"/>
              </a:rPr>
              <a:t>Responsable : V. Cherfaoui</a:t>
            </a:r>
            <a:br>
              <a:rPr sz="900"/>
            </a:br>
            <a:r>
              <a:rPr lang="fr-FR" sz="900" b="0" strike="noStrike" spc="-1">
                <a:solidFill>
                  <a:srgbClr val="000000"/>
                </a:solidFill>
                <a:latin typeface="Calibri"/>
              </a:rPr>
              <a:t>Responsable adjoint : P. Castillo-Garcia</a:t>
            </a:r>
            <a:endParaRPr lang="fr-FR" sz="900" b="0" strike="noStrike" spc="-1">
              <a:latin typeface="Calibri"/>
            </a:endParaRPr>
          </a:p>
        </p:txBody>
      </p:sp>
      <p:sp>
        <p:nvSpPr>
          <p:cNvPr id="68" name="Rectangle 55"/>
          <p:cNvSpPr/>
          <p:nvPr/>
        </p:nvSpPr>
        <p:spPr>
          <a:xfrm>
            <a:off x="7940520" y="836640"/>
            <a:ext cx="1472400" cy="3452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050" b="0" strike="noStrike" spc="-1">
                <a:solidFill>
                  <a:schemeClr val="lt1"/>
                </a:solidFill>
                <a:latin typeface="Calibri"/>
              </a:rPr>
              <a:t>Responsable formation doctorale</a:t>
            </a:r>
            <a:endParaRPr lang="fr-FR" sz="1050" b="0" strike="noStrike" spc="-1">
              <a:latin typeface="Calibri"/>
            </a:endParaRPr>
          </a:p>
        </p:txBody>
      </p:sp>
      <p:sp>
        <p:nvSpPr>
          <p:cNvPr id="69" name="Rectangle 56"/>
          <p:cNvSpPr/>
          <p:nvPr/>
        </p:nvSpPr>
        <p:spPr>
          <a:xfrm>
            <a:off x="7940520" y="1260000"/>
            <a:ext cx="1472400" cy="3682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050" b="0" strike="noStrike" spc="-1">
                <a:solidFill>
                  <a:schemeClr val="lt1"/>
                </a:solidFill>
                <a:latin typeface="Calibri"/>
              </a:rPr>
              <a:t>Assistant de prévention</a:t>
            </a:r>
            <a:endParaRPr lang="fr-FR" sz="1050" b="0" strike="noStrike" spc="-1">
              <a:latin typeface="Calibri"/>
            </a:endParaRPr>
          </a:p>
        </p:txBody>
      </p:sp>
      <p:sp>
        <p:nvSpPr>
          <p:cNvPr id="70" name="Rectangle 57"/>
          <p:cNvSpPr/>
          <p:nvPr/>
        </p:nvSpPr>
        <p:spPr>
          <a:xfrm>
            <a:off x="7944840" y="1715400"/>
            <a:ext cx="1472400" cy="3452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050" b="0" strike="noStrike" spc="-1">
                <a:solidFill>
                  <a:schemeClr val="lt1"/>
                </a:solidFill>
                <a:latin typeface="Calibri"/>
              </a:rPr>
              <a:t>Chargés de mission </a:t>
            </a:r>
            <a:endParaRPr lang="fr-FR" sz="1050" b="0" strike="noStrike" spc="-1">
              <a:latin typeface="Calibri"/>
            </a:endParaRPr>
          </a:p>
        </p:txBody>
      </p:sp>
      <p:sp>
        <p:nvSpPr>
          <p:cNvPr id="71" name="Connecteur droit 71"/>
          <p:cNvSpPr/>
          <p:nvPr/>
        </p:nvSpPr>
        <p:spPr>
          <a:xfrm flipH="1">
            <a:off x="1758960" y="2286000"/>
            <a:ext cx="6177960" cy="360"/>
          </a:xfrm>
          <a:prstGeom prst="line">
            <a:avLst/>
          </a:prstGeom>
          <a:ln>
            <a:solidFill>
              <a:srgbClr val="000000">
                <a:lumMod val="50000"/>
                <a:lumOff val="50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2" name="Rectangle 59">
            <a:hlinkClick r:id="" action="ppaction://noaction"/>
          </p:cNvPr>
          <p:cNvSpPr/>
          <p:nvPr/>
        </p:nvSpPr>
        <p:spPr>
          <a:xfrm>
            <a:off x="488520" y="4613040"/>
            <a:ext cx="3600360" cy="166536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600" b="1" strike="noStrike" spc="-1" dirty="0">
                <a:solidFill>
                  <a:schemeClr val="lt1"/>
                </a:solidFill>
                <a:latin typeface="Calibri"/>
              </a:rPr>
              <a:t>Plateformes Technologiques</a:t>
            </a:r>
            <a:endParaRPr lang="fr-FR" sz="1600" b="0" strike="noStrike" spc="-1" dirty="0">
              <a:latin typeface="Calibri"/>
            </a:endParaRPr>
          </a:p>
        </p:txBody>
      </p:sp>
      <p:grpSp>
        <p:nvGrpSpPr>
          <p:cNvPr id="73" name="Groupe 64"/>
          <p:cNvGrpSpPr/>
          <p:nvPr/>
        </p:nvGrpSpPr>
        <p:grpSpPr>
          <a:xfrm>
            <a:off x="3676680" y="4738794"/>
            <a:ext cx="919440" cy="307800"/>
            <a:chOff x="4088880" y="4777048"/>
            <a:chExt cx="919440" cy="307800"/>
          </a:xfrm>
        </p:grpSpPr>
        <p:sp>
          <p:nvSpPr>
            <p:cNvPr id="74" name="Rectangle 65"/>
            <p:cNvSpPr/>
            <p:nvPr/>
          </p:nvSpPr>
          <p:spPr>
            <a:xfrm>
              <a:off x="4088880" y="4788360"/>
              <a:ext cx="919440" cy="287640"/>
            </a:xfrm>
            <a:prstGeom prst="rect">
              <a:avLst/>
            </a:prstGeom>
            <a:solidFill>
              <a:schemeClr val="lt1">
                <a:hueOff val="0"/>
                <a:satOff val="0"/>
                <a:lumOff val="0"/>
              </a:schemeClr>
            </a:solidFill>
            <a:ln w="19050">
              <a:solidFill>
                <a:srgbClr val="4F81BD">
                  <a:lumMod val="60000"/>
                  <a:lumOff val="40000"/>
                </a:srgb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75" name="Rectangle 66"/>
            <p:cNvSpPr/>
            <p:nvPr/>
          </p:nvSpPr>
          <p:spPr>
            <a:xfrm>
              <a:off x="4124520" y="4777048"/>
              <a:ext cx="847440" cy="3078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7640" tIns="4320" rIns="17640" bIns="432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49"/>
                </a:spcAft>
                <a:buNone/>
              </a:pPr>
              <a:r>
                <a:rPr lang="fr-FR" sz="1000" b="1" strike="noStrike" spc="-1" dirty="0">
                  <a:solidFill>
                    <a:schemeClr val="dk1"/>
                  </a:solidFill>
                  <a:latin typeface="Calibri"/>
                </a:rPr>
                <a:t>Responsable :</a:t>
              </a:r>
              <a:br>
                <a:rPr sz="1000" dirty="0"/>
              </a:br>
              <a:r>
                <a:rPr lang="fr-FR" sz="1000" b="1" strike="noStrike" spc="-1" dirty="0">
                  <a:solidFill>
                    <a:schemeClr val="dk1"/>
                  </a:solidFill>
                  <a:latin typeface="Calibri"/>
                </a:rPr>
                <a:t>D. Savourey</a:t>
              </a:r>
              <a:endParaRPr lang="fr-FR" sz="1000" b="0" strike="noStrike" spc="-1" dirty="0">
                <a:latin typeface="Calibri"/>
              </a:endParaRPr>
            </a:p>
          </p:txBody>
        </p:sp>
      </p:grpSp>
      <p:sp>
        <p:nvSpPr>
          <p:cNvPr id="76" name="Connecteur droit 68"/>
          <p:cNvSpPr/>
          <p:nvPr/>
        </p:nvSpPr>
        <p:spPr>
          <a:xfrm>
            <a:off x="2167091" y="5188680"/>
            <a:ext cx="360" cy="844560"/>
          </a:xfrm>
          <a:prstGeom prst="line">
            <a:avLst/>
          </a:prstGeom>
          <a:ln>
            <a:solidFill>
              <a:srgbClr val="FFFFFF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Connecteur droit 73"/>
          <p:cNvSpPr/>
          <p:nvPr/>
        </p:nvSpPr>
        <p:spPr>
          <a:xfrm>
            <a:off x="1458180" y="5177935"/>
            <a:ext cx="360" cy="826920"/>
          </a:xfrm>
          <a:prstGeom prst="line">
            <a:avLst/>
          </a:prstGeom>
          <a:ln>
            <a:solidFill>
              <a:srgbClr val="FFFFFF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ZoneTexte 74"/>
          <p:cNvSpPr/>
          <p:nvPr/>
        </p:nvSpPr>
        <p:spPr>
          <a:xfrm>
            <a:off x="488880" y="5135760"/>
            <a:ext cx="1176120" cy="2447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000" b="1" strike="noStrike" spc="-1" dirty="0">
                <a:solidFill>
                  <a:srgbClr val="FFFFFF"/>
                </a:solidFill>
                <a:latin typeface="Arial"/>
              </a:rPr>
              <a:t>Informatique </a:t>
            </a:r>
            <a:endParaRPr lang="fr-FR" sz="1000" b="0" strike="noStrike" spc="-1" dirty="0">
              <a:latin typeface="Calibri"/>
            </a:endParaRPr>
          </a:p>
        </p:txBody>
      </p:sp>
      <p:sp>
        <p:nvSpPr>
          <p:cNvPr id="79" name="ZoneTexte 75"/>
          <p:cNvSpPr/>
          <p:nvPr/>
        </p:nvSpPr>
        <p:spPr>
          <a:xfrm>
            <a:off x="1543806" y="5135760"/>
            <a:ext cx="678240" cy="2447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000" b="1" strike="noStrike" spc="-1" dirty="0">
                <a:solidFill>
                  <a:srgbClr val="FFFFFF"/>
                </a:solidFill>
                <a:latin typeface="Arial"/>
              </a:rPr>
              <a:t>Appui</a:t>
            </a:r>
            <a:endParaRPr lang="fr-FR" sz="1000" b="0" strike="noStrike" spc="-1" dirty="0">
              <a:latin typeface="Calibri"/>
            </a:endParaRPr>
          </a:p>
        </p:txBody>
      </p:sp>
      <p:sp>
        <p:nvSpPr>
          <p:cNvPr id="80" name="ZoneTexte 76"/>
          <p:cNvSpPr/>
          <p:nvPr/>
        </p:nvSpPr>
        <p:spPr>
          <a:xfrm>
            <a:off x="2167447" y="5135760"/>
            <a:ext cx="2122920" cy="860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000" b="1" strike="noStrike" spc="-1" dirty="0">
                <a:solidFill>
                  <a:srgbClr val="FFFFFF"/>
                </a:solidFill>
                <a:latin typeface="Arial"/>
              </a:rPr>
              <a:t>Plateformes technologiques</a:t>
            </a:r>
            <a:endParaRPr lang="fr-FR" sz="10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buNone/>
            </a:pPr>
            <a:endParaRPr lang="fr-FR" sz="1000" b="0" strike="noStrike" spc="-1" dirty="0">
              <a:latin typeface="Calibri"/>
            </a:endParaRPr>
          </a:p>
          <a:p>
            <a:pPr algn="ctr">
              <a:lnSpc>
                <a:spcPct val="100000"/>
              </a:lnSpc>
              <a:buNone/>
            </a:pPr>
            <a:r>
              <a:rPr lang="fr-FR" sz="1000" b="0" strike="noStrike" spc="-1" dirty="0">
                <a:solidFill>
                  <a:srgbClr val="FFFFFF"/>
                </a:solidFill>
                <a:latin typeface="Arial"/>
              </a:rPr>
              <a:t>Véhicules intelligents</a:t>
            </a:r>
            <a:endParaRPr lang="fr-FR" sz="1000" b="0" strike="noStrike" spc="-1" dirty="0">
              <a:latin typeface="Calibri"/>
            </a:endParaRPr>
          </a:p>
          <a:p>
            <a:pPr algn="ctr">
              <a:lnSpc>
                <a:spcPct val="100000"/>
              </a:lnSpc>
              <a:buNone/>
            </a:pPr>
            <a:r>
              <a:rPr lang="fr-FR" sz="1000" b="0" strike="noStrike" spc="-1" dirty="0">
                <a:solidFill>
                  <a:srgbClr val="FFFFFF"/>
                </a:solidFill>
                <a:latin typeface="Arial"/>
              </a:rPr>
              <a:t>Robotique</a:t>
            </a:r>
            <a:endParaRPr lang="fr-FR" sz="1000" b="0" strike="noStrike" spc="-1" dirty="0">
              <a:latin typeface="Calibri"/>
            </a:endParaRPr>
          </a:p>
          <a:p>
            <a:pPr algn="ctr">
              <a:lnSpc>
                <a:spcPct val="100000"/>
              </a:lnSpc>
              <a:buNone/>
            </a:pPr>
            <a:r>
              <a:rPr lang="fr-FR" sz="1000" spc="-1" dirty="0">
                <a:solidFill>
                  <a:srgbClr val="FFFFFF"/>
                </a:solidFill>
                <a:latin typeface="Arial"/>
              </a:rPr>
              <a:t>Simulation immersive</a:t>
            </a:r>
            <a:endParaRPr lang="fr-FR" sz="1000" b="0" strike="noStrike" spc="-1" dirty="0">
              <a:latin typeface="Calibri"/>
            </a:endParaRPr>
          </a:p>
        </p:txBody>
      </p:sp>
      <p:sp>
        <p:nvSpPr>
          <p:cNvPr id="81" name="Rectangle 91">
            <a:hlinkClick r:id="" action="ppaction://noaction"/>
          </p:cNvPr>
          <p:cNvSpPr/>
          <p:nvPr/>
        </p:nvSpPr>
        <p:spPr>
          <a:xfrm>
            <a:off x="4847940" y="4613040"/>
            <a:ext cx="4563844" cy="166644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600" b="1" strike="noStrike" spc="-1" dirty="0">
                <a:solidFill>
                  <a:schemeClr val="lt1"/>
                </a:solidFill>
                <a:latin typeface="Calibri"/>
              </a:rPr>
              <a:t>Secrétariat Général</a:t>
            </a:r>
            <a:endParaRPr lang="fr-FR" sz="1600" b="0" strike="noStrike" spc="-1" dirty="0">
              <a:latin typeface="Calibri"/>
            </a:endParaRPr>
          </a:p>
          <a:p>
            <a:pPr algn="ctr">
              <a:lnSpc>
                <a:spcPct val="100000"/>
              </a:lnSpc>
              <a:buNone/>
            </a:pPr>
            <a:endParaRPr lang="fr-FR" sz="1200" b="0" strike="noStrike" spc="-1" dirty="0">
              <a:latin typeface="Calibri"/>
            </a:endParaRPr>
          </a:p>
          <a:p>
            <a:pPr algn="ctr">
              <a:lnSpc>
                <a:spcPct val="100000"/>
              </a:lnSpc>
              <a:buNone/>
            </a:pPr>
            <a:endParaRPr lang="fr-FR" sz="1200" b="0" strike="noStrike" spc="-1" dirty="0">
              <a:latin typeface="Calibri"/>
            </a:endParaRPr>
          </a:p>
          <a:p>
            <a:pPr algn="ctr">
              <a:lnSpc>
                <a:spcPct val="100000"/>
              </a:lnSpc>
              <a:buNone/>
            </a:pPr>
            <a:endParaRPr lang="fr-FR" sz="1200" b="0" strike="noStrike" spc="-1" dirty="0">
              <a:latin typeface="Calibri"/>
            </a:endParaRPr>
          </a:p>
          <a:p>
            <a:pPr algn="ctr">
              <a:lnSpc>
                <a:spcPct val="100000"/>
              </a:lnSpc>
              <a:buNone/>
            </a:pPr>
            <a:endParaRPr lang="fr-FR" sz="14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buNone/>
            </a:pPr>
            <a:endParaRPr lang="fr-FR" sz="14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buNone/>
            </a:pPr>
            <a:endParaRPr lang="fr-FR" sz="14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buNone/>
            </a:pPr>
            <a:endParaRPr lang="fr-FR" sz="14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buNone/>
            </a:pPr>
            <a:endParaRPr lang="fr-FR" sz="14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buNone/>
            </a:pPr>
            <a:endParaRPr lang="fr-FR" sz="1400" b="0" strike="noStrike" spc="-1" dirty="0">
              <a:latin typeface="Calibri"/>
            </a:endParaRPr>
          </a:p>
          <a:p>
            <a:pPr algn="ctr">
              <a:lnSpc>
                <a:spcPct val="100000"/>
              </a:lnSpc>
              <a:buNone/>
            </a:pPr>
            <a:endParaRPr lang="fr-FR" sz="1400" b="0" strike="noStrike" spc="-1" dirty="0">
              <a:latin typeface="Calibri"/>
            </a:endParaRPr>
          </a:p>
        </p:txBody>
      </p:sp>
      <p:grpSp>
        <p:nvGrpSpPr>
          <p:cNvPr id="82" name="Groupe 3"/>
          <p:cNvGrpSpPr/>
          <p:nvPr/>
        </p:nvGrpSpPr>
        <p:grpSpPr>
          <a:xfrm>
            <a:off x="8607028" y="4797361"/>
            <a:ext cx="1197600" cy="378360"/>
            <a:chOff x="8825400" y="4797000"/>
            <a:chExt cx="1064160" cy="378360"/>
          </a:xfrm>
        </p:grpSpPr>
        <p:sp>
          <p:nvSpPr>
            <p:cNvPr id="83" name="Rectangle 95"/>
            <p:cNvSpPr/>
            <p:nvPr/>
          </p:nvSpPr>
          <p:spPr>
            <a:xfrm>
              <a:off x="8846729" y="4797000"/>
              <a:ext cx="1006560" cy="315720"/>
            </a:xfrm>
            <a:prstGeom prst="rect">
              <a:avLst/>
            </a:prstGeom>
            <a:solidFill>
              <a:schemeClr val="lt1">
                <a:hueOff val="0"/>
                <a:satOff val="0"/>
                <a:lumOff val="0"/>
              </a:schemeClr>
            </a:solidFill>
            <a:ln w="19050">
              <a:solidFill>
                <a:srgbClr val="4F81BD">
                  <a:lumMod val="60000"/>
                  <a:lumOff val="40000"/>
                </a:srgb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84" name="Rectangle 96"/>
            <p:cNvSpPr/>
            <p:nvPr/>
          </p:nvSpPr>
          <p:spPr>
            <a:xfrm>
              <a:off x="8825400" y="4899600"/>
              <a:ext cx="1064160" cy="275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7640" tIns="4320" rIns="17640" bIns="432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49"/>
                </a:spcAft>
                <a:buNone/>
              </a:pPr>
              <a:r>
                <a:rPr lang="fr-FR" sz="1000" b="1" strike="noStrike" spc="-1" dirty="0">
                  <a:solidFill>
                    <a:schemeClr val="dk1"/>
                  </a:solidFill>
                  <a:latin typeface="Calibri"/>
                </a:rPr>
                <a:t>Responsable : </a:t>
              </a:r>
              <a:br>
                <a:rPr sz="1000" dirty="0"/>
              </a:br>
              <a:r>
                <a:rPr lang="fr-FR" sz="800" i="1" dirty="0"/>
                <a:t>en cours de recrutement</a:t>
              </a:r>
              <a:endParaRPr lang="fr-FR" sz="800" b="0" i="1" strike="noStrike" spc="-1" dirty="0">
                <a:latin typeface="Calibri"/>
              </a:endParaRPr>
            </a:p>
            <a:p>
              <a:pPr algn="ctr">
                <a:lnSpc>
                  <a:spcPct val="90000"/>
                </a:lnSpc>
                <a:spcAft>
                  <a:spcPts val="349"/>
                </a:spcAft>
                <a:buNone/>
              </a:pPr>
              <a:endParaRPr lang="fr-FR" sz="1000" b="0" strike="noStrike" spc="-1" dirty="0">
                <a:latin typeface="Calibri"/>
              </a:endParaRPr>
            </a:p>
          </p:txBody>
        </p:sp>
      </p:grpSp>
      <p:sp>
        <p:nvSpPr>
          <p:cNvPr id="85" name="ZoneTexte 50"/>
          <p:cNvSpPr/>
          <p:nvPr/>
        </p:nvSpPr>
        <p:spPr>
          <a:xfrm>
            <a:off x="4773222" y="5136120"/>
            <a:ext cx="1800000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000" b="1" strike="noStrike" spc="-1" dirty="0">
                <a:solidFill>
                  <a:srgbClr val="FFFFFF"/>
                </a:solidFill>
                <a:latin typeface="Arial"/>
              </a:rPr>
              <a:t>Administration générale Ressources humaines</a:t>
            </a:r>
            <a:br>
              <a:rPr sz="1000" dirty="0"/>
            </a:br>
            <a:r>
              <a:rPr lang="fr-FR" sz="1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endParaRPr lang="fr-FR" sz="1000" b="0" strike="noStrike" spc="-1" dirty="0">
              <a:latin typeface="Calibri"/>
            </a:endParaRPr>
          </a:p>
        </p:txBody>
      </p:sp>
      <p:sp>
        <p:nvSpPr>
          <p:cNvPr id="86" name="ZoneTexte 51"/>
          <p:cNvSpPr/>
          <p:nvPr/>
        </p:nvSpPr>
        <p:spPr>
          <a:xfrm>
            <a:off x="6477660" y="5133240"/>
            <a:ext cx="80568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000" b="1" strike="noStrike" spc="-1" dirty="0">
                <a:solidFill>
                  <a:srgbClr val="FFFFFF"/>
                </a:solidFill>
                <a:latin typeface="Arial"/>
              </a:rPr>
              <a:t>Finances</a:t>
            </a:r>
            <a:br>
              <a:rPr sz="1000" dirty="0"/>
            </a:br>
            <a:r>
              <a:rPr lang="fr-FR" sz="1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endParaRPr lang="fr-FR" sz="1000" b="0" strike="noStrike" spc="-1" dirty="0">
              <a:latin typeface="Calibri"/>
            </a:endParaRPr>
          </a:p>
        </p:txBody>
      </p:sp>
      <p:sp>
        <p:nvSpPr>
          <p:cNvPr id="87" name="ZoneTexte 60"/>
          <p:cNvSpPr/>
          <p:nvPr/>
        </p:nvSpPr>
        <p:spPr>
          <a:xfrm>
            <a:off x="7243288" y="5123536"/>
            <a:ext cx="1308960" cy="2447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000" b="1" strike="noStrike" spc="-1" dirty="0">
                <a:solidFill>
                  <a:srgbClr val="FFFFFF"/>
                </a:solidFill>
                <a:latin typeface="Arial"/>
              </a:rPr>
              <a:t>Communication </a:t>
            </a:r>
            <a:endParaRPr lang="fr-FR" sz="1000" b="0" strike="noStrike" spc="-1" dirty="0">
              <a:latin typeface="Calibri"/>
            </a:endParaRPr>
          </a:p>
        </p:txBody>
      </p:sp>
      <p:sp>
        <p:nvSpPr>
          <p:cNvPr id="88" name="Connecteur droit 61"/>
          <p:cNvSpPr/>
          <p:nvPr/>
        </p:nvSpPr>
        <p:spPr>
          <a:xfrm>
            <a:off x="6440525" y="5194080"/>
            <a:ext cx="360" cy="826920"/>
          </a:xfrm>
          <a:prstGeom prst="line">
            <a:avLst/>
          </a:prstGeom>
          <a:ln>
            <a:solidFill>
              <a:srgbClr val="FFFFFF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onnecteur droit 62"/>
          <p:cNvSpPr/>
          <p:nvPr/>
        </p:nvSpPr>
        <p:spPr>
          <a:xfrm>
            <a:off x="7244151" y="5194080"/>
            <a:ext cx="360" cy="826920"/>
          </a:xfrm>
          <a:prstGeom prst="line">
            <a:avLst/>
          </a:prstGeom>
          <a:ln>
            <a:solidFill>
              <a:srgbClr val="FFFFFF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0" name="Image 1"/>
          <p:cNvPicPr/>
          <p:nvPr/>
        </p:nvPicPr>
        <p:blipFill>
          <a:blip r:embed="rId2"/>
          <a:stretch/>
        </p:blipFill>
        <p:spPr>
          <a:xfrm>
            <a:off x="6321240" y="76680"/>
            <a:ext cx="1151640" cy="395640"/>
          </a:xfrm>
          <a:prstGeom prst="rect">
            <a:avLst/>
          </a:prstGeom>
          <a:ln w="0">
            <a:noFill/>
          </a:ln>
        </p:spPr>
      </p:pic>
      <p:sp>
        <p:nvSpPr>
          <p:cNvPr id="91" name="Rectangle 77"/>
          <p:cNvSpPr/>
          <p:nvPr/>
        </p:nvSpPr>
        <p:spPr>
          <a:xfrm>
            <a:off x="488520" y="1719000"/>
            <a:ext cx="1472400" cy="3596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050" b="0" strike="noStrike" spc="-1">
                <a:solidFill>
                  <a:schemeClr val="lt1"/>
                </a:solidFill>
                <a:latin typeface="Calibri"/>
              </a:rPr>
              <a:t>Conseil scientifique</a:t>
            </a:r>
            <a:endParaRPr lang="fr-FR" sz="1050" b="0" strike="noStrike" spc="-1">
              <a:latin typeface="Calibri"/>
            </a:endParaRPr>
          </a:p>
        </p:txBody>
      </p:sp>
      <p:pic>
        <p:nvPicPr>
          <p:cNvPr id="92" name="Image 6"/>
          <p:cNvPicPr/>
          <p:nvPr/>
        </p:nvPicPr>
        <p:blipFill>
          <a:blip r:embed="rId3"/>
          <a:stretch/>
        </p:blipFill>
        <p:spPr>
          <a:xfrm>
            <a:off x="9037440" y="105840"/>
            <a:ext cx="388080" cy="388080"/>
          </a:xfrm>
          <a:prstGeom prst="rect">
            <a:avLst/>
          </a:prstGeom>
          <a:ln w="0">
            <a:noFill/>
          </a:ln>
        </p:spPr>
      </p:pic>
      <p:pic>
        <p:nvPicPr>
          <p:cNvPr id="93" name="Image 7"/>
          <p:cNvPicPr/>
          <p:nvPr/>
        </p:nvPicPr>
        <p:blipFill>
          <a:blip r:embed="rId4"/>
          <a:stretch/>
        </p:blipFill>
        <p:spPr>
          <a:xfrm>
            <a:off x="7796160" y="188640"/>
            <a:ext cx="1086120" cy="277920"/>
          </a:xfrm>
          <a:prstGeom prst="rect">
            <a:avLst/>
          </a:prstGeom>
          <a:ln w="0">
            <a:noFill/>
          </a:ln>
        </p:spPr>
      </p:pic>
      <p:sp>
        <p:nvSpPr>
          <p:cNvPr id="94" name="ZoneTexte 78"/>
          <p:cNvSpPr/>
          <p:nvPr/>
        </p:nvSpPr>
        <p:spPr>
          <a:xfrm>
            <a:off x="56520" y="6546960"/>
            <a:ext cx="1800000" cy="2524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050" b="0" i="1" strike="noStrike" spc="-1" dirty="0">
                <a:solidFill>
                  <a:srgbClr val="595959"/>
                </a:solidFill>
                <a:latin typeface="Calibri"/>
              </a:rPr>
              <a:t>Novembre 2023</a:t>
            </a:r>
            <a:endParaRPr lang="fr-FR" sz="1050" b="0" strike="noStrike" spc="-1" dirty="0">
              <a:latin typeface="Calibri"/>
            </a:endParaRPr>
          </a:p>
        </p:txBody>
      </p:sp>
      <p:sp>
        <p:nvSpPr>
          <p:cNvPr id="95" name="Connecteur droit 79"/>
          <p:cNvSpPr/>
          <p:nvPr/>
        </p:nvSpPr>
        <p:spPr>
          <a:xfrm>
            <a:off x="128160" y="6546600"/>
            <a:ext cx="720360" cy="360"/>
          </a:xfrm>
          <a:prstGeom prst="line">
            <a:avLst/>
          </a:prstGeom>
          <a:ln>
            <a:solidFill>
              <a:srgbClr val="000000">
                <a:lumMod val="65000"/>
                <a:lumOff val="35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onnecteur droit 62">
            <a:extLst>
              <a:ext uri="{FF2B5EF4-FFF2-40B4-BE49-F238E27FC236}">
                <a16:creationId xmlns:a16="http://schemas.microsoft.com/office/drawing/2014/main" id="{450120B0-3A75-4A64-BB1A-3A4640146DFA}"/>
              </a:ext>
            </a:extLst>
          </p:cNvPr>
          <p:cNvSpPr/>
          <p:nvPr/>
        </p:nvSpPr>
        <p:spPr>
          <a:xfrm>
            <a:off x="8351060" y="5175235"/>
            <a:ext cx="360" cy="826920"/>
          </a:xfrm>
          <a:prstGeom prst="line">
            <a:avLst/>
          </a:prstGeom>
          <a:ln>
            <a:solidFill>
              <a:srgbClr val="FFFFFF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ZoneTexte 60">
            <a:extLst>
              <a:ext uri="{FF2B5EF4-FFF2-40B4-BE49-F238E27FC236}">
                <a16:creationId xmlns:a16="http://schemas.microsoft.com/office/drawing/2014/main" id="{555008C7-43A8-4416-9259-7E97D4D67598}"/>
              </a:ext>
            </a:extLst>
          </p:cNvPr>
          <p:cNvSpPr/>
          <p:nvPr/>
        </p:nvSpPr>
        <p:spPr>
          <a:xfrm>
            <a:off x="8392633" y="5140966"/>
            <a:ext cx="104148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000" b="1" strike="noStrike" spc="-1" dirty="0">
                <a:solidFill>
                  <a:srgbClr val="FFFFFF"/>
                </a:solidFill>
                <a:latin typeface="Arial"/>
              </a:rPr>
              <a:t>Valorisation - </a:t>
            </a:r>
            <a:br>
              <a:rPr lang="fr-FR" sz="1000" b="1" strike="noStrike" spc="-1" dirty="0">
                <a:solidFill>
                  <a:srgbClr val="FFFFFF"/>
                </a:solidFill>
                <a:latin typeface="Arial"/>
              </a:rPr>
            </a:br>
            <a:r>
              <a:rPr lang="fr-FR" sz="1000" b="1" strike="noStrike" spc="-1" dirty="0">
                <a:solidFill>
                  <a:srgbClr val="FFFFFF"/>
                </a:solidFill>
                <a:latin typeface="Arial"/>
              </a:rPr>
              <a:t>Contrats</a:t>
            </a:r>
            <a:endParaRPr lang="fr-FR" sz="1000" b="0" strike="noStrike" spc="-1" dirty="0"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onnecteur droit 47"/>
          <p:cNvSpPr/>
          <p:nvPr/>
        </p:nvSpPr>
        <p:spPr>
          <a:xfrm>
            <a:off x="5529240" y="1052280"/>
            <a:ext cx="360" cy="1486080"/>
          </a:xfrm>
          <a:prstGeom prst="line">
            <a:avLst/>
          </a:prstGeom>
          <a:ln w="3175">
            <a:solidFill>
              <a:srgbClr val="000000">
                <a:lumMod val="50000"/>
                <a:lumOff val="50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Forme libre 4"/>
          <p:cNvSpPr/>
          <p:nvPr/>
        </p:nvSpPr>
        <p:spPr>
          <a:xfrm>
            <a:off x="4918320" y="1340640"/>
            <a:ext cx="465840" cy="979920"/>
          </a:xfrm>
          <a:custGeom>
            <a:avLst/>
            <a:gdLst/>
            <a:ahLst/>
            <a:cxnLst/>
            <a:rect l="l" t="t" r="r" b="b"/>
            <a:pathLst>
              <a:path w="466174" h="980384">
                <a:moveTo>
                  <a:pt x="466174" y="0"/>
                </a:moveTo>
                <a:lnTo>
                  <a:pt x="466174" y="473313"/>
                </a:lnTo>
                <a:lnTo>
                  <a:pt x="0" y="473313"/>
                </a:lnTo>
                <a:lnTo>
                  <a:pt x="0" y="980384"/>
                </a:lnTo>
              </a:path>
            </a:pathLst>
          </a:custGeom>
          <a:noFill/>
          <a:ln w="1270"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29" name="Forme libre 5"/>
          <p:cNvSpPr/>
          <p:nvPr/>
        </p:nvSpPr>
        <p:spPr>
          <a:xfrm>
            <a:off x="4642920" y="811440"/>
            <a:ext cx="1482840" cy="528840"/>
          </a:xfrm>
          <a:custGeom>
            <a:avLst/>
            <a:gdLst/>
            <a:ahLst/>
            <a:cxnLst/>
            <a:rect l="l" t="t" r="r" b="b"/>
            <a:pathLst>
              <a:path w="1483189" h="529208">
                <a:moveTo>
                  <a:pt x="0" y="0"/>
                </a:moveTo>
                <a:lnTo>
                  <a:pt x="1483189" y="0"/>
                </a:lnTo>
                <a:lnTo>
                  <a:pt x="1483189" y="529208"/>
                </a:lnTo>
                <a:lnTo>
                  <a:pt x="0" y="5292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0" tIns="0" rIns="0" bIns="0" numCol="1" spcCol="144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490"/>
              </a:spcAft>
              <a:buNone/>
            </a:pPr>
            <a:r>
              <a:rPr lang="fr-FR" sz="1400" b="1" strike="noStrike" spc="-1">
                <a:solidFill>
                  <a:schemeClr val="lt1"/>
                </a:solidFill>
                <a:latin typeface="Calibri"/>
              </a:rPr>
              <a:t>Direction</a:t>
            </a:r>
            <a:endParaRPr lang="fr-FR" sz="1400" b="0" strike="noStrike" spc="-1">
              <a:latin typeface="Calibri"/>
            </a:endParaRPr>
          </a:p>
        </p:txBody>
      </p:sp>
      <p:sp>
        <p:nvSpPr>
          <p:cNvPr id="130" name="Forme libre 9"/>
          <p:cNvSpPr/>
          <p:nvPr/>
        </p:nvSpPr>
        <p:spPr>
          <a:xfrm>
            <a:off x="5745240" y="1196640"/>
            <a:ext cx="1576080" cy="460800"/>
          </a:xfrm>
          <a:custGeom>
            <a:avLst/>
            <a:gdLst/>
            <a:ahLst/>
            <a:cxnLst/>
            <a:rect l="l" t="t" r="r" b="b"/>
            <a:pathLst>
              <a:path w="1814505" h="461108">
                <a:moveTo>
                  <a:pt x="0" y="0"/>
                </a:moveTo>
                <a:lnTo>
                  <a:pt x="1814505" y="0"/>
                </a:lnTo>
                <a:lnTo>
                  <a:pt x="1814505" y="461108"/>
                </a:lnTo>
                <a:lnTo>
                  <a:pt x="0" y="461108"/>
                </a:lnTo>
                <a:lnTo>
                  <a:pt x="0" y="0"/>
                </a:lnTo>
                <a:close/>
              </a:path>
            </a:pathLst>
          </a:custGeom>
          <a:solidFill>
            <a:schemeClr val="lt1">
              <a:hueOff val="0"/>
              <a:satOff val="0"/>
              <a:lumOff val="0"/>
            </a:schemeClr>
          </a:solidFill>
          <a:ln w="19050">
            <a:solidFill>
              <a:srgbClr val="C0504D">
                <a:lumMod val="40000"/>
                <a:lumOff val="60000"/>
              </a:srgb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25560" tIns="6480" rIns="25560" bIns="6480" numCol="1" spcCol="1440" anchor="ctr">
            <a:noAutofit/>
          </a:bodyPr>
          <a:lstStyle/>
          <a:p>
            <a:pPr algn="r">
              <a:lnSpc>
                <a:spcPct val="90000"/>
              </a:lnSpc>
              <a:buNone/>
            </a:pPr>
            <a:r>
              <a:rPr lang="fr-FR" sz="1050" b="1" strike="noStrike" spc="-1">
                <a:solidFill>
                  <a:schemeClr val="dk1"/>
                </a:solidFill>
                <a:latin typeface="Calibri"/>
              </a:rPr>
              <a:t>Directeur : P. Bonnifait</a:t>
            </a:r>
            <a:br>
              <a:rPr sz="1050"/>
            </a:br>
            <a:r>
              <a:rPr lang="fr-FR" sz="1050" b="0" strike="noStrike" spc="-1">
                <a:solidFill>
                  <a:schemeClr val="dk1"/>
                </a:solidFill>
                <a:latin typeface="Calibri"/>
              </a:rPr>
              <a:t>Dir. adjoint : Y. Grandvalet</a:t>
            </a:r>
            <a:endParaRPr lang="fr-FR" sz="1050" b="0" strike="noStrike" spc="-1">
              <a:latin typeface="Calibri"/>
            </a:endParaRPr>
          </a:p>
        </p:txBody>
      </p:sp>
      <p:sp>
        <p:nvSpPr>
          <p:cNvPr id="131" name="Forme libre 10"/>
          <p:cNvSpPr/>
          <p:nvPr/>
        </p:nvSpPr>
        <p:spPr>
          <a:xfrm>
            <a:off x="225240" y="2320560"/>
            <a:ext cx="9430200" cy="3779640"/>
          </a:xfrm>
          <a:custGeom>
            <a:avLst/>
            <a:gdLst/>
            <a:ahLst/>
            <a:cxnLst/>
            <a:rect l="l" t="t" r="r" b="b"/>
            <a:pathLst>
              <a:path w="9430556" h="3290144">
                <a:moveTo>
                  <a:pt x="0" y="0"/>
                </a:moveTo>
                <a:lnTo>
                  <a:pt x="9430556" y="0"/>
                </a:lnTo>
                <a:lnTo>
                  <a:pt x="9430556" y="3290144"/>
                </a:lnTo>
                <a:lnTo>
                  <a:pt x="0" y="3290144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  <a:ln>
            <a:noFill/>
          </a:ln>
          <a:effectLst>
            <a:outerShdw blurRad="50760" dist="37674" dir="8100000" algn="tr" rotWithShape="0">
              <a:srgbClr val="000000">
                <a:alpha val="40000"/>
              </a:srgbClr>
            </a:outerShdw>
          </a:effectLst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/>
        </p:style>
        <p:txBody>
          <a:bodyPr lIns="0" tIns="0" rIns="0" bIns="0" numCol="1" spcCol="1440" anchor="t">
            <a:noAutofit/>
          </a:bodyPr>
          <a:lstStyle/>
          <a:p>
            <a:pPr algn="ctr">
              <a:lnSpc>
                <a:spcPct val="90000"/>
              </a:lnSpc>
              <a:spcAft>
                <a:spcPts val="561"/>
              </a:spcAft>
              <a:buNone/>
            </a:pPr>
            <a:br>
              <a:rPr sz="1100"/>
            </a:br>
            <a:r>
              <a:rPr lang="fr-FR" sz="1600" b="1" strike="noStrike" spc="-1">
                <a:solidFill>
                  <a:srgbClr val="FFFFFF"/>
                </a:solidFill>
                <a:latin typeface="Calibri"/>
              </a:rPr>
              <a:t>Secrétariat Général</a:t>
            </a:r>
            <a:endParaRPr lang="fr-FR" sz="16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Aft>
                <a:spcPts val="349"/>
              </a:spcAft>
              <a:buNone/>
            </a:pPr>
            <a:endParaRPr lang="fr-FR" sz="10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Aft>
                <a:spcPts val="349"/>
              </a:spcAft>
              <a:buNone/>
            </a:pPr>
            <a:endParaRPr lang="fr-FR" sz="10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Aft>
                <a:spcPts val="349"/>
              </a:spcAft>
              <a:buNone/>
            </a:pPr>
            <a:endParaRPr lang="fr-FR" sz="10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Aft>
                <a:spcPts val="349"/>
              </a:spcAft>
              <a:buNone/>
            </a:pPr>
            <a:endParaRPr lang="fr-FR" sz="10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Aft>
                <a:spcPts val="349"/>
              </a:spcAft>
              <a:buNone/>
            </a:pPr>
            <a:endParaRPr lang="fr-FR" sz="10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Aft>
                <a:spcPts val="349"/>
              </a:spcAft>
              <a:buNone/>
            </a:pPr>
            <a:endParaRPr lang="fr-FR" sz="10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Aft>
                <a:spcPts val="349"/>
              </a:spcAft>
              <a:buNone/>
            </a:pPr>
            <a:endParaRPr lang="fr-FR" sz="10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Aft>
                <a:spcPts val="349"/>
              </a:spcAft>
              <a:buNone/>
            </a:pPr>
            <a:endParaRPr lang="fr-FR" sz="10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Aft>
                <a:spcPts val="349"/>
              </a:spcAft>
              <a:buNone/>
            </a:pPr>
            <a:endParaRPr lang="fr-FR" sz="10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Aft>
                <a:spcPts val="349"/>
              </a:spcAft>
              <a:buNone/>
            </a:pPr>
            <a:endParaRPr lang="fr-FR" sz="10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Aft>
                <a:spcPts val="349"/>
              </a:spcAft>
              <a:buNone/>
            </a:pPr>
            <a:endParaRPr lang="fr-FR" sz="1000" b="0" strike="noStrike" spc="-1">
              <a:latin typeface="Calibri"/>
            </a:endParaRPr>
          </a:p>
        </p:txBody>
      </p:sp>
      <p:sp>
        <p:nvSpPr>
          <p:cNvPr id="132" name="Forme libre 11"/>
          <p:cNvSpPr/>
          <p:nvPr/>
        </p:nvSpPr>
        <p:spPr>
          <a:xfrm>
            <a:off x="4160880" y="2784960"/>
            <a:ext cx="1564920" cy="359640"/>
          </a:xfrm>
          <a:custGeom>
            <a:avLst/>
            <a:gdLst/>
            <a:ahLst/>
            <a:cxnLst/>
            <a:rect l="l" t="t" r="r" b="b"/>
            <a:pathLst>
              <a:path w="1387341" h="359998">
                <a:moveTo>
                  <a:pt x="0" y="0"/>
                </a:moveTo>
                <a:lnTo>
                  <a:pt x="1387341" y="0"/>
                </a:lnTo>
                <a:lnTo>
                  <a:pt x="1387341" y="359998"/>
                </a:lnTo>
                <a:lnTo>
                  <a:pt x="0" y="359998"/>
                </a:lnTo>
                <a:lnTo>
                  <a:pt x="0" y="0"/>
                </a:lnTo>
                <a:close/>
              </a:path>
            </a:pathLst>
          </a:custGeom>
          <a:solidFill>
            <a:schemeClr val="lt1">
              <a:hueOff val="0"/>
              <a:satOff val="0"/>
              <a:lumOff val="0"/>
            </a:schemeClr>
          </a:solidFill>
          <a:ln w="19050">
            <a:solidFill>
              <a:srgbClr val="4F81BD">
                <a:lumMod val="60000"/>
                <a:lumOff val="40000"/>
              </a:srgb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28080" tIns="6840" rIns="28080" bIns="6840" numCol="1" spcCol="144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386"/>
              </a:spcAft>
              <a:buNone/>
            </a:pPr>
            <a:r>
              <a:rPr lang="fr-FR" sz="900" b="0" i="1" strike="noStrike" spc="-1" dirty="0">
                <a:latin typeface="Calibri"/>
              </a:rPr>
              <a:t>En cours de recrutement</a:t>
            </a:r>
          </a:p>
        </p:txBody>
      </p:sp>
      <p:sp>
        <p:nvSpPr>
          <p:cNvPr id="133" name="Connecteur droit 35"/>
          <p:cNvSpPr/>
          <p:nvPr/>
        </p:nvSpPr>
        <p:spPr>
          <a:xfrm>
            <a:off x="344160" y="549000"/>
            <a:ext cx="9145800" cy="360"/>
          </a:xfrm>
          <a:prstGeom prst="line">
            <a:avLst/>
          </a:prstGeom>
          <a:ln>
            <a:solidFill>
              <a:srgbClr val="1F497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Connecteur droit 21"/>
          <p:cNvSpPr/>
          <p:nvPr/>
        </p:nvSpPr>
        <p:spPr>
          <a:xfrm flipV="1">
            <a:off x="4867200" y="3144600"/>
            <a:ext cx="0" cy="139680"/>
          </a:xfrm>
          <a:prstGeom prst="line">
            <a:avLst/>
          </a:prstGeom>
          <a:ln w="3175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Rectangle 33"/>
          <p:cNvSpPr/>
          <p:nvPr/>
        </p:nvSpPr>
        <p:spPr>
          <a:xfrm>
            <a:off x="7113600" y="6165720"/>
            <a:ext cx="2376000" cy="431280"/>
          </a:xfrm>
          <a:prstGeom prst="rect">
            <a:avLst/>
          </a:prstGeom>
          <a:noFill/>
          <a:ln w="3175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000" b="0" strike="noStrike" spc="-1">
                <a:solidFill>
                  <a:srgbClr val="000000"/>
                </a:solidFill>
                <a:latin typeface="Calibri"/>
              </a:rPr>
              <a:t>Légende :</a:t>
            </a:r>
            <a:endParaRPr lang="fr-FR" sz="1000" b="0" strike="noStrike" spc="-1">
              <a:latin typeface="Calibri"/>
            </a:endParaRPr>
          </a:p>
          <a:p>
            <a:pPr>
              <a:lnSpc>
                <a:spcPct val="100000"/>
              </a:lnSpc>
              <a:buNone/>
            </a:pPr>
            <a:r>
              <a:rPr lang="fr-FR" sz="1000" b="0" strike="noStrike" spc="-1">
                <a:solidFill>
                  <a:srgbClr val="000000"/>
                </a:solidFill>
                <a:latin typeface="Calibri"/>
              </a:rPr>
              <a:t>Responsable hiérarchique</a:t>
            </a:r>
            <a:endParaRPr lang="fr-FR" sz="1000" b="0" strike="noStrike" spc="-1">
              <a:latin typeface="Calibri"/>
            </a:endParaRPr>
          </a:p>
        </p:txBody>
      </p:sp>
      <p:sp>
        <p:nvSpPr>
          <p:cNvPr id="136" name="Connecteur droit 39"/>
          <p:cNvSpPr/>
          <p:nvPr/>
        </p:nvSpPr>
        <p:spPr>
          <a:xfrm>
            <a:off x="8697600" y="6453000"/>
            <a:ext cx="648000" cy="360"/>
          </a:xfrm>
          <a:prstGeom prst="line">
            <a:avLst/>
          </a:prstGeom>
          <a:ln w="635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ZoneTexte 28"/>
          <p:cNvSpPr/>
          <p:nvPr/>
        </p:nvSpPr>
        <p:spPr>
          <a:xfrm>
            <a:off x="2720880" y="3909960"/>
            <a:ext cx="2230200" cy="116809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000" b="0" strike="noStrike" spc="-1" dirty="0">
                <a:solidFill>
                  <a:srgbClr val="FFFFFF"/>
                </a:solidFill>
                <a:latin typeface="Calibri"/>
              </a:rPr>
              <a:t>Exécution budgétaire</a:t>
            </a:r>
            <a:endParaRPr lang="fr-FR" sz="10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buNone/>
            </a:pPr>
            <a:r>
              <a:rPr lang="fr-FR" sz="1000" b="1" strike="noStrike" spc="-1" dirty="0">
                <a:solidFill>
                  <a:srgbClr val="FFFFFF"/>
                </a:solidFill>
                <a:latin typeface="Calibri"/>
              </a:rPr>
              <a:t>S. Paprzycki - </a:t>
            </a:r>
            <a:r>
              <a:rPr lang="fr-FR" sz="1000" b="1" i="1" strike="noStrike" spc="-1" dirty="0">
                <a:solidFill>
                  <a:srgbClr val="FFFFFF"/>
                </a:solidFill>
                <a:latin typeface="Calibri"/>
              </a:rPr>
              <a:t>TCE CNRS</a:t>
            </a:r>
            <a:endParaRPr lang="fr-FR" sz="1000" b="0" i="1" strike="noStrike" spc="-1" dirty="0">
              <a:latin typeface="Calibri"/>
            </a:endParaRPr>
          </a:p>
          <a:p>
            <a:pPr>
              <a:lnSpc>
                <a:spcPct val="100000"/>
              </a:lnSpc>
              <a:buNone/>
            </a:pPr>
            <a:endParaRPr lang="fr-FR" sz="10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buNone/>
            </a:pPr>
            <a:r>
              <a:rPr lang="fr-FR" sz="1000" b="0" strike="noStrike" spc="-1" dirty="0">
                <a:solidFill>
                  <a:srgbClr val="FFFFFF"/>
                </a:solidFill>
                <a:latin typeface="Calibri"/>
              </a:rPr>
              <a:t>Gestion financière, Gestion de dotation</a:t>
            </a:r>
            <a:endParaRPr lang="fr-FR" sz="10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buNone/>
            </a:pPr>
            <a:r>
              <a:rPr lang="fr-FR" sz="1000" b="1" strike="noStrike" spc="-1" dirty="0">
                <a:solidFill>
                  <a:srgbClr val="FFFFFF"/>
                </a:solidFill>
                <a:latin typeface="Calibri"/>
              </a:rPr>
              <a:t>N. Alexandre - TCS UTC  </a:t>
            </a:r>
            <a:endParaRPr lang="fr-FR" sz="10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buNone/>
            </a:pPr>
            <a:r>
              <a:rPr lang="fr-FR" sz="1000" b="1" strike="noStrike" spc="-1" dirty="0">
                <a:solidFill>
                  <a:srgbClr val="FFFFFF"/>
                </a:solidFill>
                <a:latin typeface="Calibri"/>
              </a:rPr>
              <a:t>S. Collé - TCE CNRS</a:t>
            </a:r>
            <a:endParaRPr lang="fr-FR" sz="10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buNone/>
            </a:pPr>
            <a:r>
              <a:rPr lang="fr-FR" sz="1000" b="1" strike="noStrike" spc="-1" dirty="0">
                <a:solidFill>
                  <a:srgbClr val="FFFFFF"/>
                </a:solidFill>
                <a:latin typeface="Calibri"/>
              </a:rPr>
              <a:t>S. Paprzycki - TCE CNRS</a:t>
            </a:r>
            <a:endParaRPr lang="fr-FR" sz="1000" b="0" strike="noStrike" spc="-1" dirty="0">
              <a:latin typeface="Calibri"/>
            </a:endParaRPr>
          </a:p>
        </p:txBody>
      </p:sp>
      <p:sp>
        <p:nvSpPr>
          <p:cNvPr id="138" name="ZoneTexte 46"/>
          <p:cNvSpPr/>
          <p:nvPr/>
        </p:nvSpPr>
        <p:spPr>
          <a:xfrm>
            <a:off x="5168880" y="3884760"/>
            <a:ext cx="198396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000" b="0" strike="noStrike" spc="-1" dirty="0">
                <a:solidFill>
                  <a:srgbClr val="FFFFFF"/>
                </a:solidFill>
                <a:latin typeface="Calibri"/>
              </a:rPr>
              <a:t>Communication interne et externe</a:t>
            </a:r>
            <a:endParaRPr lang="fr-FR" sz="10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buNone/>
            </a:pPr>
            <a:r>
              <a:rPr lang="fr-FR" sz="1000" b="1" strike="noStrike" spc="-1" dirty="0">
                <a:solidFill>
                  <a:srgbClr val="FFFFFF"/>
                </a:solidFill>
                <a:latin typeface="Calibri"/>
              </a:rPr>
              <a:t>H. Ballet </a:t>
            </a:r>
            <a:r>
              <a:rPr lang="fr-FR" sz="1000" b="1" i="1" strike="noStrike" spc="-1" dirty="0">
                <a:solidFill>
                  <a:srgbClr val="FFFFFF"/>
                </a:solidFill>
                <a:latin typeface="Calibri"/>
              </a:rPr>
              <a:t>-  </a:t>
            </a:r>
            <a:r>
              <a:rPr lang="fr-FR" sz="1000" b="1" strike="noStrike" spc="-1" dirty="0">
                <a:solidFill>
                  <a:srgbClr val="FFFFFF"/>
                </a:solidFill>
                <a:latin typeface="Calibri"/>
              </a:rPr>
              <a:t>IE CDI UTC</a:t>
            </a:r>
            <a:endParaRPr lang="fr-FR" sz="1000" b="0" strike="noStrike" spc="-1" dirty="0">
              <a:latin typeface="Calibri"/>
            </a:endParaRPr>
          </a:p>
        </p:txBody>
      </p:sp>
      <p:sp>
        <p:nvSpPr>
          <p:cNvPr id="139" name="Connecteur droit 20"/>
          <p:cNvSpPr/>
          <p:nvPr/>
        </p:nvSpPr>
        <p:spPr>
          <a:xfrm flipH="1">
            <a:off x="1439640" y="3284280"/>
            <a:ext cx="7041600" cy="360"/>
          </a:xfrm>
          <a:prstGeom prst="line">
            <a:avLst/>
          </a:prstGeom>
          <a:ln w="3175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Connecteur droit 27"/>
          <p:cNvSpPr/>
          <p:nvPr/>
        </p:nvSpPr>
        <p:spPr>
          <a:xfrm flipV="1">
            <a:off x="1438560" y="3290760"/>
            <a:ext cx="360" cy="199800"/>
          </a:xfrm>
          <a:prstGeom prst="line">
            <a:avLst/>
          </a:prstGeom>
          <a:ln w="3175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ZoneTexte 1"/>
          <p:cNvSpPr/>
          <p:nvPr/>
        </p:nvSpPr>
        <p:spPr>
          <a:xfrm>
            <a:off x="304920" y="3897360"/>
            <a:ext cx="240228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000" b="0" strike="noStrike" spc="-1" dirty="0">
                <a:solidFill>
                  <a:srgbClr val="FFFFFF"/>
                </a:solidFill>
                <a:latin typeface="Calibri"/>
              </a:rPr>
              <a:t>Assistance Direction DU</a:t>
            </a:r>
            <a:br>
              <a:rPr sz="1000" dirty="0"/>
            </a:br>
            <a:r>
              <a:rPr lang="fr-FR" sz="1000" b="0" strike="noStrike" spc="-1" dirty="0">
                <a:solidFill>
                  <a:srgbClr val="FFFFFF"/>
                </a:solidFill>
                <a:latin typeface="Calibri"/>
              </a:rPr>
              <a:t>Gestion administrative, Formation Doctorale</a:t>
            </a:r>
            <a:endParaRPr lang="fr-FR" sz="10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buNone/>
            </a:pPr>
            <a:r>
              <a:rPr lang="fr-FR" sz="1000" b="1" strike="noStrike" spc="-1" dirty="0">
                <a:solidFill>
                  <a:srgbClr val="FFFFFF"/>
                </a:solidFill>
                <a:latin typeface="Calibri"/>
              </a:rPr>
              <a:t>B. Guermonprez - </a:t>
            </a:r>
            <a:r>
              <a:rPr lang="fr-FR" sz="1000" b="1" i="1" strike="noStrike" spc="-1" dirty="0">
                <a:solidFill>
                  <a:srgbClr val="FFFFFF"/>
                </a:solidFill>
                <a:latin typeface="Calibri"/>
              </a:rPr>
              <a:t>TCN UTC </a:t>
            </a:r>
            <a:endParaRPr lang="fr-FR" sz="10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buNone/>
            </a:pPr>
            <a:endParaRPr lang="fr-FR" sz="10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buNone/>
            </a:pPr>
            <a:r>
              <a:rPr lang="fr-FR" sz="1000" b="0" strike="noStrike" spc="-1" dirty="0">
                <a:solidFill>
                  <a:srgbClr val="FFFFFF"/>
                </a:solidFill>
                <a:latin typeface="Calibri"/>
              </a:rPr>
              <a:t>Gestion administrative, Gestion UTEAM </a:t>
            </a:r>
            <a:endParaRPr lang="fr-FR" sz="10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buNone/>
            </a:pPr>
            <a:r>
              <a:rPr lang="fr-FR" sz="1000" b="1" strike="noStrike" spc="-1" dirty="0">
                <a:solidFill>
                  <a:srgbClr val="FFFFFF"/>
                </a:solidFill>
                <a:latin typeface="Calibri"/>
              </a:rPr>
              <a:t>N. Alexandre - </a:t>
            </a:r>
            <a:r>
              <a:rPr lang="fr-FR" sz="1000" b="1" i="1" strike="noStrike" spc="-1" dirty="0">
                <a:solidFill>
                  <a:srgbClr val="FFFFFF"/>
                </a:solidFill>
                <a:latin typeface="Calibri"/>
              </a:rPr>
              <a:t>TCS UTC</a:t>
            </a:r>
            <a:endParaRPr lang="fr-FR" sz="1000" b="0" strike="noStrike" spc="-1" dirty="0">
              <a:latin typeface="Calibri"/>
            </a:endParaRPr>
          </a:p>
        </p:txBody>
      </p:sp>
      <p:sp>
        <p:nvSpPr>
          <p:cNvPr id="142" name="Rectangle à coins arrondis 6"/>
          <p:cNvSpPr/>
          <p:nvPr/>
        </p:nvSpPr>
        <p:spPr>
          <a:xfrm>
            <a:off x="349560" y="3419640"/>
            <a:ext cx="2244960" cy="43128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Rectangle 29"/>
          <p:cNvSpPr/>
          <p:nvPr/>
        </p:nvSpPr>
        <p:spPr>
          <a:xfrm>
            <a:off x="250560" y="3434040"/>
            <a:ext cx="2469240" cy="424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100" b="1" strike="noStrike" spc="-1">
                <a:solidFill>
                  <a:srgbClr val="595959"/>
                </a:solidFill>
                <a:latin typeface="Calibri"/>
              </a:rPr>
              <a:t> Administration générale  -</a:t>
            </a:r>
            <a:endParaRPr lang="fr-FR" sz="1100" b="0" strike="noStrike" spc="-1">
              <a:latin typeface="Calibri"/>
            </a:endParaRPr>
          </a:p>
          <a:p>
            <a:pPr algn="ctr">
              <a:lnSpc>
                <a:spcPct val="100000"/>
              </a:lnSpc>
              <a:buNone/>
            </a:pPr>
            <a:r>
              <a:rPr lang="fr-FR" sz="1100" b="1" strike="noStrike" spc="-1">
                <a:solidFill>
                  <a:srgbClr val="595959"/>
                </a:solidFill>
                <a:latin typeface="Calibri"/>
              </a:rPr>
              <a:t>Ressources Humaines</a:t>
            </a:r>
            <a:endParaRPr lang="fr-FR" sz="1100" b="0" strike="noStrike" spc="-1">
              <a:latin typeface="Calibri"/>
            </a:endParaRPr>
          </a:p>
        </p:txBody>
      </p:sp>
      <p:sp>
        <p:nvSpPr>
          <p:cNvPr id="144" name="Connecteur droit 32"/>
          <p:cNvSpPr/>
          <p:nvPr/>
        </p:nvSpPr>
        <p:spPr>
          <a:xfrm flipV="1">
            <a:off x="6320880" y="3290760"/>
            <a:ext cx="0" cy="195480"/>
          </a:xfrm>
          <a:prstGeom prst="line">
            <a:avLst/>
          </a:prstGeom>
          <a:ln w="3175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Rectangle à coins arrondis 45"/>
          <p:cNvSpPr/>
          <p:nvPr/>
        </p:nvSpPr>
        <p:spPr>
          <a:xfrm>
            <a:off x="5240880" y="3429000"/>
            <a:ext cx="1983960" cy="43128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Rectangle 8"/>
          <p:cNvSpPr/>
          <p:nvPr/>
        </p:nvSpPr>
        <p:spPr>
          <a:xfrm>
            <a:off x="5673240" y="3501720"/>
            <a:ext cx="1151640" cy="409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100" b="1" strike="noStrike" spc="-1">
                <a:solidFill>
                  <a:srgbClr val="595959"/>
                </a:solidFill>
                <a:latin typeface="Calibri"/>
              </a:rPr>
              <a:t>Communication</a:t>
            </a:r>
            <a:br>
              <a:rPr sz="1000"/>
            </a:br>
            <a:endParaRPr lang="fr-FR" sz="1100" b="0" strike="noStrike" spc="-1">
              <a:latin typeface="Calibri"/>
            </a:endParaRPr>
          </a:p>
        </p:txBody>
      </p:sp>
      <p:sp>
        <p:nvSpPr>
          <p:cNvPr id="147" name="Connecteur droit 40"/>
          <p:cNvSpPr/>
          <p:nvPr/>
        </p:nvSpPr>
        <p:spPr>
          <a:xfrm>
            <a:off x="2689920" y="3429000"/>
            <a:ext cx="360" cy="1992240"/>
          </a:xfrm>
          <a:prstGeom prst="line">
            <a:avLst/>
          </a:prstGeom>
          <a:ln cap="rnd">
            <a:solidFill>
              <a:srgbClr val="FFFFFF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onnecteur droit 41"/>
          <p:cNvSpPr/>
          <p:nvPr/>
        </p:nvSpPr>
        <p:spPr>
          <a:xfrm>
            <a:off x="5096880" y="3400200"/>
            <a:ext cx="360" cy="1992240"/>
          </a:xfrm>
          <a:prstGeom prst="line">
            <a:avLst/>
          </a:prstGeom>
          <a:ln cap="rnd">
            <a:solidFill>
              <a:srgbClr val="FFFFFF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ZoneTexte 30"/>
          <p:cNvSpPr/>
          <p:nvPr/>
        </p:nvSpPr>
        <p:spPr>
          <a:xfrm>
            <a:off x="272520" y="230400"/>
            <a:ext cx="3528000" cy="241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000" b="1" strike="noStrike" spc="-1">
                <a:solidFill>
                  <a:srgbClr val="1F497D"/>
                </a:solidFill>
                <a:latin typeface="Arial"/>
              </a:rPr>
              <a:t>Organigramme UMR Heudiasyc 7253</a:t>
            </a:r>
            <a:endParaRPr lang="fr-FR" sz="1000" b="0" strike="noStrike" spc="-1">
              <a:latin typeface="Calibri"/>
            </a:endParaRPr>
          </a:p>
        </p:txBody>
      </p:sp>
      <p:pic>
        <p:nvPicPr>
          <p:cNvPr id="150" name="Image 36"/>
          <p:cNvPicPr/>
          <p:nvPr/>
        </p:nvPicPr>
        <p:blipFill>
          <a:blip r:embed="rId3"/>
          <a:stretch/>
        </p:blipFill>
        <p:spPr>
          <a:xfrm>
            <a:off x="6321240" y="76680"/>
            <a:ext cx="1151640" cy="395640"/>
          </a:xfrm>
          <a:prstGeom prst="rect">
            <a:avLst/>
          </a:prstGeom>
          <a:ln w="0">
            <a:noFill/>
          </a:ln>
        </p:spPr>
      </p:pic>
      <p:pic>
        <p:nvPicPr>
          <p:cNvPr id="151" name="Image 34"/>
          <p:cNvPicPr/>
          <p:nvPr/>
        </p:nvPicPr>
        <p:blipFill>
          <a:blip r:embed="rId4"/>
          <a:stretch/>
        </p:blipFill>
        <p:spPr>
          <a:xfrm>
            <a:off x="9037440" y="105840"/>
            <a:ext cx="388080" cy="388080"/>
          </a:xfrm>
          <a:prstGeom prst="rect">
            <a:avLst/>
          </a:prstGeom>
          <a:ln w="0">
            <a:noFill/>
          </a:ln>
        </p:spPr>
      </p:pic>
      <p:pic>
        <p:nvPicPr>
          <p:cNvPr id="152" name="Image 48"/>
          <p:cNvPicPr/>
          <p:nvPr/>
        </p:nvPicPr>
        <p:blipFill>
          <a:blip r:embed="rId5"/>
          <a:stretch/>
        </p:blipFill>
        <p:spPr>
          <a:xfrm>
            <a:off x="7796160" y="188640"/>
            <a:ext cx="1086120" cy="277920"/>
          </a:xfrm>
          <a:prstGeom prst="rect">
            <a:avLst/>
          </a:prstGeom>
          <a:ln w="0">
            <a:noFill/>
          </a:ln>
        </p:spPr>
      </p:pic>
      <p:sp>
        <p:nvSpPr>
          <p:cNvPr id="154" name="Connecteur droit 42"/>
          <p:cNvSpPr/>
          <p:nvPr/>
        </p:nvSpPr>
        <p:spPr>
          <a:xfrm>
            <a:off x="128160" y="6546600"/>
            <a:ext cx="720360" cy="360"/>
          </a:xfrm>
          <a:prstGeom prst="line">
            <a:avLst/>
          </a:prstGeom>
          <a:ln>
            <a:solidFill>
              <a:srgbClr val="000000">
                <a:lumMod val="65000"/>
                <a:lumOff val="35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Connecteur droit 38"/>
          <p:cNvSpPr/>
          <p:nvPr/>
        </p:nvSpPr>
        <p:spPr>
          <a:xfrm flipV="1">
            <a:off x="8481240" y="3284640"/>
            <a:ext cx="360" cy="201600"/>
          </a:xfrm>
          <a:prstGeom prst="line">
            <a:avLst/>
          </a:prstGeom>
          <a:ln w="3175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onnecteur droit 51"/>
          <p:cNvSpPr/>
          <p:nvPr/>
        </p:nvSpPr>
        <p:spPr>
          <a:xfrm flipV="1">
            <a:off x="3995640" y="3284280"/>
            <a:ext cx="0" cy="205200"/>
          </a:xfrm>
          <a:prstGeom prst="line">
            <a:avLst/>
          </a:prstGeom>
          <a:ln w="3175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Rectangle à coins arrondis 45"/>
          <p:cNvSpPr/>
          <p:nvPr/>
        </p:nvSpPr>
        <p:spPr>
          <a:xfrm>
            <a:off x="7401240" y="3433320"/>
            <a:ext cx="1983960" cy="43128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Rectangle 49"/>
          <p:cNvSpPr/>
          <p:nvPr/>
        </p:nvSpPr>
        <p:spPr>
          <a:xfrm>
            <a:off x="7713360" y="3506040"/>
            <a:ext cx="1580040" cy="257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100" b="1" strike="noStrike" spc="-1">
                <a:solidFill>
                  <a:srgbClr val="595959"/>
                </a:solidFill>
                <a:latin typeface="Calibri"/>
              </a:rPr>
              <a:t>Valorisation - Contrats</a:t>
            </a:r>
            <a:endParaRPr lang="fr-FR" sz="1100" b="0" strike="noStrike" spc="-1">
              <a:latin typeface="Calibri"/>
            </a:endParaRPr>
          </a:p>
        </p:txBody>
      </p:sp>
      <p:sp>
        <p:nvSpPr>
          <p:cNvPr id="159" name="Connecteur droit 50"/>
          <p:cNvSpPr/>
          <p:nvPr/>
        </p:nvSpPr>
        <p:spPr>
          <a:xfrm>
            <a:off x="7329240" y="3380760"/>
            <a:ext cx="360" cy="1992240"/>
          </a:xfrm>
          <a:prstGeom prst="line">
            <a:avLst/>
          </a:prstGeom>
          <a:ln cap="rnd">
            <a:solidFill>
              <a:srgbClr val="FFFFFF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Rectangle à coins arrondis 44"/>
          <p:cNvSpPr/>
          <p:nvPr/>
        </p:nvSpPr>
        <p:spPr>
          <a:xfrm>
            <a:off x="2779560" y="3419640"/>
            <a:ext cx="2244960" cy="43128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Rectangle 7"/>
          <p:cNvSpPr/>
          <p:nvPr/>
        </p:nvSpPr>
        <p:spPr>
          <a:xfrm>
            <a:off x="3528720" y="3494160"/>
            <a:ext cx="750960" cy="409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100" b="1" strike="noStrike" spc="-1">
                <a:solidFill>
                  <a:srgbClr val="595959"/>
                </a:solidFill>
                <a:latin typeface="Calibri"/>
              </a:rPr>
              <a:t>Finances</a:t>
            </a:r>
            <a:br>
              <a:rPr sz="1000"/>
            </a:br>
            <a:endParaRPr lang="fr-FR" sz="1100" b="0" strike="noStrike" spc="-1">
              <a:latin typeface="Calibri"/>
            </a:endParaRPr>
          </a:p>
        </p:txBody>
      </p:sp>
      <p:sp>
        <p:nvSpPr>
          <p:cNvPr id="162" name="ZoneTexte 52"/>
          <p:cNvSpPr/>
          <p:nvPr/>
        </p:nvSpPr>
        <p:spPr>
          <a:xfrm>
            <a:off x="7511400" y="3937320"/>
            <a:ext cx="1983960" cy="152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100" b="0" strike="noStrike" spc="-1" dirty="0">
                <a:solidFill>
                  <a:srgbClr val="FFFFFF"/>
                </a:solidFill>
                <a:latin typeface="Calibri"/>
              </a:rPr>
              <a:t>Ingénieur Transfert</a:t>
            </a:r>
          </a:p>
          <a:p>
            <a:pPr>
              <a:lnSpc>
                <a:spcPct val="100000"/>
              </a:lnSpc>
            </a:pPr>
            <a:r>
              <a:rPr lang="fr-FR" sz="1000" b="1" spc="-1" dirty="0">
                <a:solidFill>
                  <a:srgbClr val="FFFFFF"/>
                </a:solidFill>
                <a:latin typeface="Calibri"/>
              </a:rPr>
              <a:t>A. </a:t>
            </a:r>
            <a:r>
              <a:rPr lang="fr-FR" sz="1000" b="1" spc="-1" dirty="0" err="1">
                <a:solidFill>
                  <a:srgbClr val="FFFFFF"/>
                </a:solidFill>
                <a:latin typeface="Calibri"/>
              </a:rPr>
              <a:t>Coornaert</a:t>
            </a:r>
            <a:r>
              <a:rPr lang="fr-FR" sz="1000" b="1" spc="-1" dirty="0">
                <a:solidFill>
                  <a:srgbClr val="FFFFFF"/>
                </a:solidFill>
                <a:latin typeface="Calibri"/>
              </a:rPr>
              <a:t> - </a:t>
            </a:r>
            <a:r>
              <a:rPr lang="fr-FR" sz="1000" b="1" i="1" spc="-1" dirty="0">
                <a:solidFill>
                  <a:srgbClr val="FFFFFF"/>
                </a:solidFill>
                <a:latin typeface="Calibri"/>
              </a:rPr>
              <a:t>IR CDD CNRS</a:t>
            </a:r>
          </a:p>
          <a:p>
            <a:pPr>
              <a:lnSpc>
                <a:spcPct val="100000"/>
              </a:lnSpc>
            </a:pPr>
            <a:endParaRPr lang="fr-FR" sz="1000" b="1" i="1" spc="-1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fr-FR" sz="1100" spc="-1" dirty="0">
                <a:solidFill>
                  <a:srgbClr val="FFFFFF"/>
                </a:solidFill>
                <a:latin typeface="Calibri"/>
              </a:rPr>
              <a:t>Coordinatrice CPER</a:t>
            </a:r>
          </a:p>
          <a:p>
            <a:pPr>
              <a:lnSpc>
                <a:spcPct val="100000"/>
              </a:lnSpc>
            </a:pPr>
            <a:r>
              <a:rPr lang="fr-FR" sz="1000" b="1" spc="-1" dirty="0">
                <a:solidFill>
                  <a:srgbClr val="FFFFFF"/>
                </a:solidFill>
                <a:latin typeface="Calibri"/>
              </a:rPr>
              <a:t>S. Reynaud - IE CDD UTC</a:t>
            </a:r>
            <a:br>
              <a:rPr sz="1100" dirty="0"/>
            </a:br>
            <a:endParaRPr lang="fr-FR" sz="11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buNone/>
            </a:pPr>
            <a:endParaRPr lang="fr-FR" sz="11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buNone/>
            </a:pPr>
            <a:endParaRPr lang="fr-FR" sz="1100" b="0" strike="noStrike" spc="-1" dirty="0">
              <a:latin typeface="Calibri"/>
            </a:endParaRPr>
          </a:p>
          <a:p>
            <a:pPr>
              <a:lnSpc>
                <a:spcPct val="100000"/>
              </a:lnSpc>
              <a:buNone/>
            </a:pPr>
            <a:endParaRPr lang="fr-FR" sz="800" b="0" strike="noStrike" spc="-1" dirty="0">
              <a:latin typeface="Calibri"/>
            </a:endParaRPr>
          </a:p>
        </p:txBody>
      </p:sp>
      <p:sp>
        <p:nvSpPr>
          <p:cNvPr id="38" name="ZoneTexte 78">
            <a:extLst>
              <a:ext uri="{FF2B5EF4-FFF2-40B4-BE49-F238E27FC236}">
                <a16:creationId xmlns:a16="http://schemas.microsoft.com/office/drawing/2014/main" id="{ADF441E0-9D9A-4A61-BFB4-8D9F118DC8E7}"/>
              </a:ext>
            </a:extLst>
          </p:cNvPr>
          <p:cNvSpPr/>
          <p:nvPr/>
        </p:nvSpPr>
        <p:spPr>
          <a:xfrm>
            <a:off x="56520" y="6546960"/>
            <a:ext cx="1800000" cy="2524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050" b="0" i="1" strike="noStrike" spc="-1" dirty="0">
                <a:solidFill>
                  <a:srgbClr val="595959"/>
                </a:solidFill>
                <a:latin typeface="Calibri"/>
              </a:rPr>
              <a:t>Janvier 2024</a:t>
            </a:r>
            <a:endParaRPr lang="fr-FR" sz="1050" b="0" strike="noStrike" spc="-1" dirty="0"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necteur droit 47"/>
          <p:cNvSpPr/>
          <p:nvPr/>
        </p:nvSpPr>
        <p:spPr>
          <a:xfrm>
            <a:off x="5529240" y="1052280"/>
            <a:ext cx="360" cy="1486080"/>
          </a:xfrm>
          <a:prstGeom prst="line">
            <a:avLst/>
          </a:prstGeom>
          <a:ln w="3175">
            <a:solidFill>
              <a:srgbClr val="80808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40" name="Diagramme 3"/>
          <p:cNvGrpSpPr/>
          <p:nvPr/>
        </p:nvGrpSpPr>
        <p:grpSpPr>
          <a:xfrm>
            <a:off x="65520" y="620640"/>
            <a:ext cx="9647280" cy="6478920"/>
            <a:chOff x="65520" y="620640"/>
            <a:chExt cx="9647280" cy="6478920"/>
          </a:xfrm>
        </p:grpSpPr>
        <p:sp>
          <p:nvSpPr>
            <p:cNvPr id="41" name="Rectangle 40"/>
            <p:cNvSpPr/>
            <p:nvPr/>
          </p:nvSpPr>
          <p:spPr>
            <a:xfrm>
              <a:off x="65520" y="620640"/>
              <a:ext cx="9647280" cy="6478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" name="Forme libre : forme 41"/>
            <p:cNvSpPr/>
            <p:nvPr/>
          </p:nvSpPr>
          <p:spPr>
            <a:xfrm>
              <a:off x="4913640" y="1340640"/>
              <a:ext cx="537480" cy="481320"/>
            </a:xfrm>
            <a:custGeom>
              <a:avLst/>
              <a:gdLst/>
              <a:ahLst/>
              <a:cxnLst/>
              <a:rect l="l" t="t" r="r" b="b"/>
              <a:pathLst>
                <a:path w="539251" h="483261">
                  <a:moveTo>
                    <a:pt x="539251" y="0"/>
                  </a:moveTo>
                  <a:lnTo>
                    <a:pt x="539251" y="40501"/>
                  </a:lnTo>
                  <a:lnTo>
                    <a:pt x="0" y="40501"/>
                  </a:lnTo>
                  <a:lnTo>
                    <a:pt x="0" y="483261"/>
                  </a:lnTo>
                </a:path>
              </a:pathLst>
            </a:custGeom>
            <a:noFill/>
            <a:ln w="1270">
              <a:noFill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" name="Rectangle 42"/>
            <p:cNvSpPr/>
            <p:nvPr/>
          </p:nvSpPr>
          <p:spPr>
            <a:xfrm>
              <a:off x="4736880" y="830160"/>
              <a:ext cx="1429920" cy="50904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  <a:buNone/>
                <a:tabLst>
                  <a:tab pos="0" algn="l"/>
                </a:tabLst>
              </a:pPr>
              <a:r>
                <a:rPr lang="fr-FR" sz="1400" b="1" strike="noStrike" spc="-1">
                  <a:solidFill>
                    <a:srgbClr val="FFFFFF"/>
                  </a:solidFill>
                  <a:latin typeface="Calibri"/>
                  <a:ea typeface="DejaVu Sans"/>
                </a:rPr>
                <a:t>Direction</a:t>
              </a:r>
              <a:endParaRPr lang="fr-FR" sz="1400" b="0" strike="noStrike" spc="-1">
                <a:latin typeface="Arial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698440" y="1196640"/>
              <a:ext cx="1443240" cy="418680"/>
            </a:xfrm>
            <a:prstGeom prst="rect">
              <a:avLst/>
            </a:prstGeom>
            <a:solidFill>
              <a:schemeClr val="lt1">
                <a:hueOff val="0"/>
                <a:satOff val="0"/>
                <a:lumOff val="0"/>
              </a:schemeClr>
            </a:solidFill>
            <a:ln w="19050">
              <a:solidFill>
                <a:srgbClr val="E6B9B8"/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5560" tIns="6480" rIns="25560" bIns="6480" numCol="1" spcCol="1440" anchor="ctr">
              <a:noAutofit/>
            </a:bodyPr>
            <a:lstStyle/>
            <a:p>
              <a:pPr algn="r">
                <a:lnSpc>
                  <a:spcPct val="90000"/>
                </a:lnSpc>
                <a:buNone/>
                <a:tabLst>
                  <a:tab pos="0" algn="l"/>
                </a:tabLst>
              </a:pPr>
              <a:r>
                <a:rPr lang="fr-FR" sz="1000" b="1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Directeur : P. Bonnifait</a:t>
              </a:r>
              <a:br>
                <a:rPr sz="1000"/>
              </a:br>
              <a:r>
                <a:rPr lang="fr-FR" sz="1000" b="0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Dir. adjoint : Y. Grandvalet</a:t>
              </a:r>
              <a:endParaRPr lang="fr-FR" sz="1000" b="0" strike="noStrike" spc="-1">
                <a:latin typeface="Arial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03640" y="1824120"/>
              <a:ext cx="8817840" cy="4278600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noFill/>
            </a:ln>
            <a:effectLst>
              <a:outerShdw blurRad="50760" dist="37674" dir="8100000" algn="tr" rotWithShape="0">
                <a:srgbClr val="000000">
                  <a:alpha val="40000"/>
                </a:srgbClr>
              </a:outerShdw>
            </a:effectLst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numCol="1" spcCol="1440" anchor="t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61"/>
                </a:spcAft>
                <a:buNone/>
                <a:tabLst>
                  <a:tab pos="0" algn="l"/>
                </a:tabLst>
              </a:pPr>
              <a:br>
                <a:rPr sz="1100"/>
              </a:br>
              <a:r>
                <a:rPr lang="fr-FR" sz="1600" b="1" strike="noStrike" spc="-1">
                  <a:solidFill>
                    <a:srgbClr val="FFFFFF"/>
                  </a:solidFill>
                  <a:latin typeface="Calibri"/>
                  <a:ea typeface="DejaVu Sans"/>
                </a:rPr>
                <a:t>Service Plateformes Technologiques</a:t>
              </a:r>
              <a:endParaRPr lang="fr-FR" sz="16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349"/>
                </a:spcAft>
                <a:buNone/>
                <a:tabLst>
                  <a:tab pos="0" algn="l"/>
                </a:tabLst>
              </a:pPr>
              <a:endParaRPr lang="fr-FR" sz="10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349"/>
                </a:spcAft>
                <a:buNone/>
                <a:tabLst>
                  <a:tab pos="0" algn="l"/>
                </a:tabLst>
              </a:pPr>
              <a:endParaRPr lang="fr-FR" sz="10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349"/>
                </a:spcAft>
                <a:buNone/>
                <a:tabLst>
                  <a:tab pos="0" algn="l"/>
                </a:tabLst>
              </a:pPr>
              <a:endParaRPr lang="fr-FR" sz="10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349"/>
                </a:spcAft>
                <a:buNone/>
                <a:tabLst>
                  <a:tab pos="0" algn="l"/>
                </a:tabLst>
              </a:pPr>
              <a:endParaRPr lang="fr-FR" sz="10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349"/>
                </a:spcAft>
                <a:buNone/>
                <a:tabLst>
                  <a:tab pos="0" algn="l"/>
                </a:tabLst>
              </a:pPr>
              <a:endParaRPr lang="fr-FR" sz="10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349"/>
                </a:spcAft>
                <a:buNone/>
                <a:tabLst>
                  <a:tab pos="0" algn="l"/>
                </a:tabLst>
              </a:pPr>
              <a:endParaRPr lang="fr-FR" sz="10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349"/>
                </a:spcAft>
                <a:buNone/>
                <a:tabLst>
                  <a:tab pos="0" algn="l"/>
                </a:tabLst>
              </a:pPr>
              <a:endParaRPr lang="fr-FR" sz="10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349"/>
                </a:spcAft>
                <a:buNone/>
                <a:tabLst>
                  <a:tab pos="0" algn="l"/>
                </a:tabLst>
              </a:pPr>
              <a:endParaRPr lang="fr-FR" sz="10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349"/>
                </a:spcAft>
                <a:buNone/>
                <a:tabLst>
                  <a:tab pos="0" algn="l"/>
                </a:tabLst>
              </a:pPr>
              <a:endParaRPr lang="fr-FR" sz="10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349"/>
                </a:spcAft>
                <a:buNone/>
                <a:tabLst>
                  <a:tab pos="0" algn="l"/>
                </a:tabLst>
              </a:pPr>
              <a:endParaRPr lang="fr-FR" sz="10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349"/>
                </a:spcAft>
                <a:buNone/>
                <a:tabLst>
                  <a:tab pos="0" algn="l"/>
                </a:tabLst>
              </a:pPr>
              <a:endParaRPr lang="fr-FR" sz="1000" b="0" strike="noStrike" spc="-1">
                <a:latin typeface="Arial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269960" y="2244240"/>
              <a:ext cx="1209600" cy="342360"/>
            </a:xfrm>
            <a:prstGeom prst="rect">
              <a:avLst/>
            </a:prstGeom>
            <a:solidFill>
              <a:schemeClr val="lt1">
                <a:hueOff val="0"/>
                <a:satOff val="0"/>
                <a:lumOff val="0"/>
              </a:schemeClr>
            </a:solidFill>
            <a:ln w="19050">
              <a:solidFill>
                <a:srgbClr val="95B3D7"/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8080" tIns="6840" rIns="28080" bIns="684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buNone/>
                <a:tabLst>
                  <a:tab pos="0" algn="l"/>
                </a:tabLst>
              </a:pPr>
              <a:r>
                <a:rPr lang="fr-FR" sz="1100" b="1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D. Savourey</a:t>
              </a:r>
              <a:endParaRPr lang="fr-FR" sz="11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315"/>
                </a:spcAft>
                <a:buNone/>
                <a:tabLst>
                  <a:tab pos="0" algn="l"/>
                </a:tabLst>
              </a:pPr>
              <a:r>
                <a:rPr lang="fr-FR" sz="900" b="1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IR CNRS </a:t>
              </a:r>
              <a:endParaRPr lang="fr-FR" sz="900" b="0" strike="noStrike" spc="-1">
                <a:latin typeface="Arial"/>
              </a:endParaRPr>
            </a:p>
          </p:txBody>
        </p:sp>
      </p:grpSp>
      <p:sp>
        <p:nvSpPr>
          <p:cNvPr id="47" name="Connecteur droit 53"/>
          <p:cNvSpPr/>
          <p:nvPr/>
        </p:nvSpPr>
        <p:spPr>
          <a:xfrm flipV="1">
            <a:off x="4867200" y="2565360"/>
            <a:ext cx="14040" cy="257040"/>
          </a:xfrm>
          <a:prstGeom prst="line">
            <a:avLst/>
          </a:prstGeom>
          <a:ln w="3175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onnecteur droit 35"/>
          <p:cNvSpPr/>
          <p:nvPr/>
        </p:nvSpPr>
        <p:spPr>
          <a:xfrm>
            <a:off x="344160" y="549000"/>
            <a:ext cx="9145800" cy="360"/>
          </a:xfrm>
          <a:prstGeom prst="line">
            <a:avLst/>
          </a:prstGeom>
          <a:ln>
            <a:solidFill>
              <a:srgbClr val="1F497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onnecteur droit 30"/>
          <p:cNvSpPr/>
          <p:nvPr/>
        </p:nvSpPr>
        <p:spPr>
          <a:xfrm>
            <a:off x="3368520" y="2781000"/>
            <a:ext cx="360" cy="2951280"/>
          </a:xfrm>
          <a:prstGeom prst="line">
            <a:avLst/>
          </a:prstGeom>
          <a:ln cap="rnd">
            <a:solidFill>
              <a:srgbClr val="FFFFFF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onnecteur droit 43"/>
          <p:cNvSpPr/>
          <p:nvPr/>
        </p:nvSpPr>
        <p:spPr>
          <a:xfrm>
            <a:off x="6608520" y="2781000"/>
            <a:ext cx="360" cy="2951280"/>
          </a:xfrm>
          <a:prstGeom prst="line">
            <a:avLst/>
          </a:prstGeom>
          <a:ln w="1905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ZoneTexte 33"/>
          <p:cNvSpPr/>
          <p:nvPr/>
        </p:nvSpPr>
        <p:spPr>
          <a:xfrm>
            <a:off x="6912000" y="3238560"/>
            <a:ext cx="2626560" cy="165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100" b="1" strike="noStrike" spc="-1">
                <a:solidFill>
                  <a:srgbClr val="FFFFFF"/>
                </a:solidFill>
                <a:latin typeface="Calibri"/>
                <a:ea typeface="DejaVu Sans"/>
              </a:rPr>
              <a:t>Serveurs (données, calcul, services), </a:t>
            </a:r>
            <a:endParaRPr lang="fr-FR" sz="11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r-FR" sz="1100" b="1" strike="noStrike" spc="-1">
                <a:solidFill>
                  <a:srgbClr val="FFFFFF"/>
                </a:solidFill>
                <a:latin typeface="Calibri"/>
                <a:ea typeface="DejaVu Sans"/>
              </a:rPr>
              <a:t>CSSI</a:t>
            </a:r>
            <a:endParaRPr lang="fr-FR" sz="11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r-FR" sz="1050" b="0" strike="noStrike" spc="-1">
                <a:solidFill>
                  <a:srgbClr val="FFFFFF"/>
                </a:solidFill>
                <a:latin typeface="Calibri"/>
                <a:ea typeface="DejaVu Sans"/>
              </a:rPr>
              <a:t>G. Bayard - </a:t>
            </a:r>
            <a:r>
              <a:rPr lang="fr-FR" sz="900" b="0" i="1" strike="noStrike" spc="-1">
                <a:solidFill>
                  <a:srgbClr val="FFFFFF"/>
                </a:solidFill>
                <a:latin typeface="Calibri"/>
                <a:ea typeface="DejaVu Sans"/>
              </a:rPr>
              <a:t>IR CNRS </a:t>
            </a:r>
            <a:br>
              <a:rPr sz="900"/>
            </a:br>
            <a:endParaRPr lang="fr-FR" sz="9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r-FR" sz="105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r-FR" sz="1050" b="1" strike="noStrike" spc="-1">
                <a:solidFill>
                  <a:srgbClr val="FFFFFF"/>
                </a:solidFill>
                <a:latin typeface="Calibri"/>
                <a:ea typeface="DejaVu Sans"/>
              </a:rPr>
              <a:t>Gestion parc informatique,</a:t>
            </a:r>
            <a:endParaRPr lang="fr-FR" sz="105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r-FR" sz="1050" b="1" strike="noStrike" spc="-1">
                <a:solidFill>
                  <a:srgbClr val="FFFFFF"/>
                </a:solidFill>
                <a:latin typeface="Calibri"/>
                <a:ea typeface="DejaVu Sans"/>
              </a:rPr>
              <a:t>Bibliométrie et indicateurs</a:t>
            </a:r>
            <a:endParaRPr lang="fr-FR" sz="105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r-FR" sz="1050" b="1" strike="noStrike" spc="-1">
                <a:solidFill>
                  <a:srgbClr val="FFFFFF"/>
                </a:solidFill>
                <a:latin typeface="Calibri"/>
                <a:ea typeface="DejaVu Sans"/>
              </a:rPr>
              <a:t>CSSI adjointe</a:t>
            </a:r>
            <a:br>
              <a:rPr sz="1050"/>
            </a:br>
            <a:r>
              <a:rPr lang="fr-FR" sz="1050" b="0" strike="noStrike" spc="-1">
                <a:solidFill>
                  <a:srgbClr val="FFFFFF"/>
                </a:solidFill>
                <a:latin typeface="Calibri"/>
                <a:ea typeface="DejaVu Sans"/>
              </a:rPr>
              <a:t>V. Moisan </a:t>
            </a:r>
            <a:r>
              <a:rPr lang="fr-FR" sz="900" b="0" i="1" strike="noStrike" spc="-1">
                <a:solidFill>
                  <a:srgbClr val="FFFFFF"/>
                </a:solidFill>
                <a:latin typeface="Calibri"/>
                <a:ea typeface="DejaVu Sans"/>
              </a:rPr>
              <a:t>- AI CNRS </a:t>
            </a:r>
            <a:endParaRPr lang="fr-FR" sz="9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r-FR" sz="900" b="0" strike="noStrike" spc="-1">
              <a:latin typeface="Arial"/>
            </a:endParaRPr>
          </a:p>
        </p:txBody>
      </p:sp>
      <p:sp>
        <p:nvSpPr>
          <p:cNvPr id="52" name="Connecteur droit 54"/>
          <p:cNvSpPr/>
          <p:nvPr/>
        </p:nvSpPr>
        <p:spPr>
          <a:xfrm flipH="1">
            <a:off x="1766880" y="2636640"/>
            <a:ext cx="6464160" cy="360"/>
          </a:xfrm>
          <a:prstGeom prst="line">
            <a:avLst/>
          </a:prstGeom>
          <a:ln w="3175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onnecteur droit 56"/>
          <p:cNvSpPr/>
          <p:nvPr/>
        </p:nvSpPr>
        <p:spPr>
          <a:xfrm flipV="1">
            <a:off x="8227800" y="2636640"/>
            <a:ext cx="360" cy="200160"/>
          </a:xfrm>
          <a:prstGeom prst="line">
            <a:avLst/>
          </a:prstGeom>
          <a:ln w="3175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Rectangle à coins arrondis 32"/>
          <p:cNvSpPr/>
          <p:nvPr/>
        </p:nvSpPr>
        <p:spPr>
          <a:xfrm>
            <a:off x="6897600" y="2728800"/>
            <a:ext cx="2373120" cy="42984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Rectangle 52"/>
          <p:cNvSpPr/>
          <p:nvPr/>
        </p:nvSpPr>
        <p:spPr>
          <a:xfrm>
            <a:off x="7277040" y="2830680"/>
            <a:ext cx="1591920" cy="24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050" b="1" strike="noStrike" spc="-1">
                <a:solidFill>
                  <a:srgbClr val="595959"/>
                </a:solidFill>
                <a:latin typeface="Calibri"/>
                <a:ea typeface="DejaVu Sans"/>
              </a:rPr>
              <a:t>Informatique </a:t>
            </a:r>
            <a:endParaRPr lang="fr-FR" sz="1050" b="0" strike="noStrike" spc="-1">
              <a:latin typeface="Arial"/>
            </a:endParaRPr>
          </a:p>
        </p:txBody>
      </p:sp>
      <p:sp>
        <p:nvSpPr>
          <p:cNvPr id="56" name="Rectangle 7"/>
          <p:cNvSpPr/>
          <p:nvPr/>
        </p:nvSpPr>
        <p:spPr>
          <a:xfrm>
            <a:off x="7113600" y="6213600"/>
            <a:ext cx="2374560" cy="568080"/>
          </a:xfrm>
          <a:prstGeom prst="rect">
            <a:avLst/>
          </a:prstGeom>
          <a:noFill/>
          <a:ln w="3175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Légende :</a:t>
            </a:r>
            <a:endParaRPr lang="fr-FR" sz="1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r-FR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Chef de projet                       </a:t>
            </a:r>
            <a:endParaRPr lang="fr-FR" sz="1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r-FR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Responsable hiérarchique</a:t>
            </a:r>
            <a:endParaRPr lang="fr-FR" sz="1000" b="0" strike="noStrike" spc="-1">
              <a:latin typeface="Arial"/>
            </a:endParaRPr>
          </a:p>
        </p:txBody>
      </p:sp>
      <p:sp>
        <p:nvSpPr>
          <p:cNvPr id="57" name="Connecteur droit 9"/>
          <p:cNvSpPr/>
          <p:nvPr/>
        </p:nvSpPr>
        <p:spPr>
          <a:xfrm>
            <a:off x="8048520" y="6491160"/>
            <a:ext cx="630000" cy="0"/>
          </a:xfrm>
          <a:prstGeom prst="line">
            <a:avLst/>
          </a:prstGeom>
          <a:ln w="6350">
            <a:solidFill>
              <a:srgbClr val="000000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Connecteur droit 61"/>
          <p:cNvSpPr/>
          <p:nvPr/>
        </p:nvSpPr>
        <p:spPr>
          <a:xfrm>
            <a:off x="8678520" y="6656040"/>
            <a:ext cx="642960" cy="0"/>
          </a:xfrm>
          <a:prstGeom prst="line">
            <a:avLst/>
          </a:prstGeom>
          <a:ln w="635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ZoneTexte 51"/>
          <p:cNvSpPr/>
          <p:nvPr/>
        </p:nvSpPr>
        <p:spPr>
          <a:xfrm>
            <a:off x="3816000" y="3228840"/>
            <a:ext cx="2518560" cy="102959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1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Instrumentation, expérimentations</a:t>
            </a:r>
            <a:endParaRPr lang="fr-FR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r-FR" sz="105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T. Monglon </a:t>
            </a:r>
            <a:r>
              <a:rPr lang="fr-FR" sz="10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fr-FR" sz="900" b="0" i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IE CNRS </a:t>
            </a:r>
            <a:endParaRPr lang="fr-FR" sz="9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r-FR" sz="9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r-FR" sz="11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Systèmes &amp; Réseaux </a:t>
            </a:r>
            <a:br>
              <a:rPr sz="1100" dirty="0"/>
            </a:br>
            <a:r>
              <a:rPr lang="fr-FR" sz="105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G. Bayard - </a:t>
            </a:r>
            <a:r>
              <a:rPr lang="fr-FR" sz="900" b="0" i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IR CNRS</a:t>
            </a:r>
            <a:endParaRPr lang="fr-FR" sz="9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fr-FR" sz="900" b="0" strike="noStrike" spc="-1" dirty="0">
              <a:latin typeface="Arial"/>
            </a:endParaRPr>
          </a:p>
        </p:txBody>
      </p:sp>
      <p:sp>
        <p:nvSpPr>
          <p:cNvPr id="60" name="Rectangle à coins arrondis 59"/>
          <p:cNvSpPr/>
          <p:nvPr/>
        </p:nvSpPr>
        <p:spPr>
          <a:xfrm>
            <a:off x="3800520" y="2728800"/>
            <a:ext cx="2374560" cy="42984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Rectangle 60"/>
          <p:cNvSpPr/>
          <p:nvPr/>
        </p:nvSpPr>
        <p:spPr>
          <a:xfrm>
            <a:off x="4305240" y="2830680"/>
            <a:ext cx="1374480" cy="24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050" b="1" strike="noStrike" spc="-1">
                <a:solidFill>
                  <a:srgbClr val="595959"/>
                </a:solidFill>
                <a:latin typeface="Calibri"/>
                <a:ea typeface="DejaVu Sans"/>
              </a:rPr>
              <a:t>Appui</a:t>
            </a:r>
            <a:endParaRPr lang="fr-FR" sz="1050" b="0" strike="noStrike" spc="-1">
              <a:latin typeface="Arial"/>
            </a:endParaRPr>
          </a:p>
        </p:txBody>
      </p:sp>
      <p:sp>
        <p:nvSpPr>
          <p:cNvPr id="62" name="Connecteur droit 41"/>
          <p:cNvSpPr/>
          <p:nvPr/>
        </p:nvSpPr>
        <p:spPr>
          <a:xfrm flipV="1">
            <a:off x="1765080" y="2636640"/>
            <a:ext cx="360" cy="201600"/>
          </a:xfrm>
          <a:prstGeom prst="line">
            <a:avLst/>
          </a:prstGeom>
          <a:ln w="3175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Rectangle à coins arrondis 34"/>
          <p:cNvSpPr/>
          <p:nvPr/>
        </p:nvSpPr>
        <p:spPr>
          <a:xfrm>
            <a:off x="582480" y="2738520"/>
            <a:ext cx="2544480" cy="5526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ZoneTexte 46"/>
          <p:cNvSpPr/>
          <p:nvPr/>
        </p:nvSpPr>
        <p:spPr>
          <a:xfrm>
            <a:off x="569880" y="2738520"/>
            <a:ext cx="2543040" cy="55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1050" b="1" strike="noStrike" spc="-1">
                <a:solidFill>
                  <a:srgbClr val="595959"/>
                </a:solidFill>
                <a:latin typeface="Calibri"/>
                <a:ea typeface="DejaVu Sans"/>
              </a:rPr>
              <a:t>Plateforme Robotique</a:t>
            </a:r>
            <a:endParaRPr lang="fr-FR" sz="105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fr-FR" sz="1000" b="0" i="1" u="dotted" strike="noStrike" spc="-1">
                <a:solidFill>
                  <a:srgbClr val="595959"/>
                </a:solidFill>
                <a:uFillTx/>
                <a:latin typeface="Calibri"/>
                <a:ea typeface="DejaVu Sans"/>
              </a:rPr>
              <a:t>XXXXX</a:t>
            </a:r>
            <a:endParaRPr lang="fr-FR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fr-FR" sz="1000" b="0" strike="noStrike" spc="-1">
                <a:solidFill>
                  <a:srgbClr val="595959"/>
                </a:solidFill>
                <a:latin typeface="Calibri"/>
                <a:ea typeface="DejaVu Sans"/>
              </a:rPr>
              <a:t>G. Sanahuja – IGR UTC – Drones aériens</a:t>
            </a:r>
            <a:endParaRPr lang="fr-FR" sz="1000" b="0" strike="noStrike" spc="-1">
              <a:latin typeface="Arial"/>
            </a:endParaRPr>
          </a:p>
        </p:txBody>
      </p:sp>
      <p:sp>
        <p:nvSpPr>
          <p:cNvPr id="65" name="ZoneTexte 37"/>
          <p:cNvSpPr/>
          <p:nvPr/>
        </p:nvSpPr>
        <p:spPr>
          <a:xfrm>
            <a:off x="272520" y="230400"/>
            <a:ext cx="3526560" cy="241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000" b="1" strike="noStrike" spc="-1">
                <a:solidFill>
                  <a:srgbClr val="1F497D"/>
                </a:solidFill>
                <a:latin typeface="Arial"/>
                <a:ea typeface="DejaVu Sans"/>
              </a:rPr>
              <a:t>Organigramme UMR Heudiasyc 7253</a:t>
            </a:r>
            <a:endParaRPr lang="fr-FR" sz="1000" b="0" strike="noStrike" spc="-1">
              <a:latin typeface="Arial"/>
            </a:endParaRPr>
          </a:p>
        </p:txBody>
      </p:sp>
      <p:pic>
        <p:nvPicPr>
          <p:cNvPr id="66" name="Image 44"/>
          <p:cNvPicPr/>
          <p:nvPr/>
        </p:nvPicPr>
        <p:blipFill>
          <a:blip r:embed="rId2"/>
          <a:stretch/>
        </p:blipFill>
        <p:spPr>
          <a:xfrm>
            <a:off x="6321240" y="76680"/>
            <a:ext cx="1150200" cy="394200"/>
          </a:xfrm>
          <a:prstGeom prst="rect">
            <a:avLst/>
          </a:prstGeom>
          <a:ln w="0">
            <a:noFill/>
          </a:ln>
        </p:spPr>
      </p:pic>
      <p:sp>
        <p:nvSpPr>
          <p:cNvPr id="67" name="ZoneTexte 55"/>
          <p:cNvSpPr/>
          <p:nvPr/>
        </p:nvSpPr>
        <p:spPr>
          <a:xfrm>
            <a:off x="56520" y="6546960"/>
            <a:ext cx="1798560" cy="24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050" b="0" i="1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Avril 2023</a:t>
            </a:r>
            <a:endParaRPr lang="fr-FR" sz="1050" b="0" strike="noStrike" spc="-1" dirty="0">
              <a:latin typeface="Arial"/>
            </a:endParaRPr>
          </a:p>
        </p:txBody>
      </p:sp>
      <p:sp>
        <p:nvSpPr>
          <p:cNvPr id="68" name="Connecteur droit 45"/>
          <p:cNvSpPr/>
          <p:nvPr/>
        </p:nvSpPr>
        <p:spPr>
          <a:xfrm>
            <a:off x="128160" y="6546600"/>
            <a:ext cx="720360" cy="360"/>
          </a:xfrm>
          <a:prstGeom prst="line">
            <a:avLst/>
          </a:prstGeom>
          <a:ln>
            <a:solidFill>
              <a:srgbClr val="595959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9" name="Image 39"/>
          <p:cNvPicPr/>
          <p:nvPr/>
        </p:nvPicPr>
        <p:blipFill>
          <a:blip r:embed="rId3"/>
          <a:stretch/>
        </p:blipFill>
        <p:spPr>
          <a:xfrm>
            <a:off x="9037440" y="105840"/>
            <a:ext cx="386640" cy="386640"/>
          </a:xfrm>
          <a:prstGeom prst="rect">
            <a:avLst/>
          </a:prstGeom>
          <a:ln w="0">
            <a:noFill/>
          </a:ln>
        </p:spPr>
      </p:pic>
      <p:pic>
        <p:nvPicPr>
          <p:cNvPr id="70" name="Image 57"/>
          <p:cNvPicPr/>
          <p:nvPr/>
        </p:nvPicPr>
        <p:blipFill>
          <a:blip r:embed="rId4"/>
          <a:stretch/>
        </p:blipFill>
        <p:spPr>
          <a:xfrm>
            <a:off x="7796160" y="188640"/>
            <a:ext cx="1084680" cy="276480"/>
          </a:xfrm>
          <a:prstGeom prst="rect">
            <a:avLst/>
          </a:prstGeom>
          <a:ln w="0">
            <a:noFill/>
          </a:ln>
        </p:spPr>
      </p:pic>
      <p:grpSp>
        <p:nvGrpSpPr>
          <p:cNvPr id="71" name="Groupe 70"/>
          <p:cNvGrpSpPr/>
          <p:nvPr/>
        </p:nvGrpSpPr>
        <p:grpSpPr>
          <a:xfrm>
            <a:off x="592200" y="3393000"/>
            <a:ext cx="2547000" cy="436680"/>
            <a:chOff x="592200" y="3393000"/>
            <a:chExt cx="2547000" cy="436680"/>
          </a:xfrm>
        </p:grpSpPr>
        <p:sp>
          <p:nvSpPr>
            <p:cNvPr id="72" name="Rectangle à coins arrondis 48"/>
            <p:cNvSpPr/>
            <p:nvPr/>
          </p:nvSpPr>
          <p:spPr>
            <a:xfrm>
              <a:off x="592200" y="3393000"/>
              <a:ext cx="2543040" cy="43668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3" name="ZoneTexte 64"/>
            <p:cNvSpPr/>
            <p:nvPr/>
          </p:nvSpPr>
          <p:spPr>
            <a:xfrm>
              <a:off x="596160" y="3393000"/>
              <a:ext cx="2543040" cy="401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fr-FR" sz="1050" b="1" strike="noStrike" spc="-1">
                  <a:solidFill>
                    <a:srgbClr val="595959"/>
                  </a:solidFill>
                  <a:latin typeface="Calibri"/>
                  <a:ea typeface="DejaVu Sans"/>
                </a:rPr>
                <a:t>Plateforme Véhicules intelligents</a:t>
              </a:r>
              <a:endParaRPr lang="fr-FR" sz="105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lang="fr-FR" sz="1000" b="0" u="dotted" strike="noStrike" spc="-1">
                  <a:solidFill>
                    <a:srgbClr val="595959"/>
                  </a:solidFill>
                  <a:uFillTx/>
                  <a:latin typeface="Calibri"/>
                  <a:ea typeface="DejaVu Sans"/>
                </a:rPr>
                <a:t>S. Bonnet - </a:t>
              </a:r>
              <a:r>
                <a:rPr lang="fr-FR" sz="1000" b="0" i="1" u="dotted" strike="noStrike" spc="-1">
                  <a:solidFill>
                    <a:srgbClr val="595959"/>
                  </a:solidFill>
                  <a:uFillTx/>
                  <a:latin typeface="Calibri"/>
                  <a:ea typeface="DejaVu Sans"/>
                </a:rPr>
                <a:t>IR CNRS </a:t>
              </a:r>
              <a:endParaRPr lang="fr-FR" sz="1000" b="0" strike="noStrike" spc="-1">
                <a:latin typeface="Arial"/>
              </a:endParaRPr>
            </a:p>
          </p:txBody>
        </p:sp>
      </p:grpSp>
      <p:grpSp>
        <p:nvGrpSpPr>
          <p:cNvPr id="74" name="Groupe 73"/>
          <p:cNvGrpSpPr/>
          <p:nvPr/>
        </p:nvGrpSpPr>
        <p:grpSpPr>
          <a:xfrm>
            <a:off x="588960" y="3929760"/>
            <a:ext cx="2557080" cy="477360"/>
            <a:chOff x="588960" y="3929760"/>
            <a:chExt cx="2557080" cy="477360"/>
          </a:xfrm>
        </p:grpSpPr>
        <p:sp>
          <p:nvSpPr>
            <p:cNvPr id="75" name="Rectangle à coins arrondis 58"/>
            <p:cNvSpPr/>
            <p:nvPr/>
          </p:nvSpPr>
          <p:spPr>
            <a:xfrm>
              <a:off x="601560" y="3929760"/>
              <a:ext cx="2544480" cy="47736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6" name="ZoneTexte 65"/>
            <p:cNvSpPr/>
            <p:nvPr/>
          </p:nvSpPr>
          <p:spPr>
            <a:xfrm>
              <a:off x="588960" y="3965760"/>
              <a:ext cx="2543040" cy="401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fr-FR" sz="1050" b="1" strike="noStrike" spc="-1">
                  <a:solidFill>
                    <a:srgbClr val="595959"/>
                  </a:solidFill>
                  <a:latin typeface="Calibri"/>
                  <a:ea typeface="DejaVu Sans"/>
                </a:rPr>
                <a:t>Plateforme Simulation immersive</a:t>
              </a:r>
              <a:endParaRPr lang="fr-FR" sz="105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lang="fr-FR" sz="1000" b="0" u="dotted" strike="noStrike" spc="-1">
                  <a:solidFill>
                    <a:srgbClr val="595959"/>
                  </a:solidFill>
                  <a:uFillTx/>
                  <a:latin typeface="Calibri"/>
                  <a:ea typeface="DejaVu Sans"/>
                </a:rPr>
                <a:t>Y. Bouvet - </a:t>
              </a:r>
              <a:r>
                <a:rPr lang="fr-FR" sz="900" b="0" i="1" u="dotted" strike="noStrike" spc="-1">
                  <a:solidFill>
                    <a:srgbClr val="595959"/>
                  </a:solidFill>
                  <a:uFillTx/>
                  <a:latin typeface="Calibri"/>
                  <a:ea typeface="DejaVu Sans"/>
                </a:rPr>
                <a:t>IGR CDD UTC</a:t>
              </a:r>
              <a:endParaRPr lang="fr-FR" sz="900" b="0" strike="noStrike" spc="-1">
                <a:latin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3155</TotalTime>
  <Words>389</Words>
  <Application>Microsoft Office PowerPoint</Application>
  <PresentationFormat>Format A4 (210 x 297 mm)</PresentationFormat>
  <Paragraphs>123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</vt:vector>
  </TitlesOfParts>
  <Company>UTC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ballethe</dc:creator>
  <dc:description/>
  <cp:lastModifiedBy>Hélène Ballet</cp:lastModifiedBy>
  <cp:revision>319</cp:revision>
  <cp:lastPrinted>2017-12-21T08:29:33Z</cp:lastPrinted>
  <dcterms:created xsi:type="dcterms:W3CDTF">2016-01-26T08:48:27Z</dcterms:created>
  <dcterms:modified xsi:type="dcterms:W3CDTF">2024-03-12T15:32:59Z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Format A4 (210 x 297 mm)</vt:lpwstr>
  </property>
  <property fmtid="{D5CDD505-2E9C-101B-9397-08002B2CF9AE}" pid="4" name="Slides">
    <vt:i4>3</vt:i4>
  </property>
</Properties>
</file>